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9"/>
  </p:notesMasterIdLst>
  <p:sldIdLst>
    <p:sldId id="256" r:id="rId3"/>
    <p:sldId id="257" r:id="rId4"/>
    <p:sldId id="271" r:id="rId5"/>
    <p:sldId id="286" r:id="rId6"/>
    <p:sldId id="277" r:id="rId7"/>
    <p:sldId id="279" r:id="rId8"/>
    <p:sldId id="273" r:id="rId9"/>
    <p:sldId id="290" r:id="rId10"/>
    <p:sldId id="287" r:id="rId11"/>
    <p:sldId id="289" r:id="rId12"/>
    <p:sldId id="292" r:id="rId13"/>
    <p:sldId id="274" r:id="rId14"/>
    <p:sldId id="291" r:id="rId15"/>
    <p:sldId id="293" r:id="rId16"/>
    <p:sldId id="285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LL" initials="D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009999"/>
    <a:srgbClr val="008080"/>
    <a:srgbClr val="00CC99"/>
    <a:srgbClr val="000000"/>
    <a:srgbClr val="00FF0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1" autoAdjust="0"/>
    <p:restoredTop sz="93727" autoAdjust="0"/>
  </p:normalViewPr>
  <p:slideViewPr>
    <p:cSldViewPr snapToGrid="0" snapToObjects="1">
      <p:cViewPr varScale="1">
        <p:scale>
          <a:sx n="68" d="100"/>
          <a:sy n="68" d="100"/>
        </p:scale>
        <p:origin x="504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49896-0EF3-41E7-8769-5EDA0D730F99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455CA41-3771-4DD5-ACDD-A9CEB9452F7D}">
      <dgm:prSet phldrT="[文本]" custT="1"/>
      <dgm:spPr/>
      <dgm:t>
        <a:bodyPr/>
        <a:lstStyle/>
        <a:p>
          <a:r>
            <a:rPr lang="zh-CN" altLang="en-US" sz="4100" dirty="0"/>
            <a:t>实证分析</a:t>
          </a:r>
        </a:p>
      </dgm:t>
    </dgm:pt>
    <dgm:pt modelId="{BEDFCA96-FE34-4464-B05B-D1A3E9467BF1}" type="parTrans" cxnId="{4C1DCCC6-5BCF-42A5-B8B5-7EF02A13BAFA}">
      <dgm:prSet/>
      <dgm:spPr/>
      <dgm:t>
        <a:bodyPr/>
        <a:lstStyle/>
        <a:p>
          <a:endParaRPr lang="zh-CN" altLang="en-US"/>
        </a:p>
      </dgm:t>
    </dgm:pt>
    <dgm:pt modelId="{1A789702-039E-4D0D-A3C2-6998249A8D3F}" type="sibTrans" cxnId="{4C1DCCC6-5BCF-42A5-B8B5-7EF02A13BAFA}">
      <dgm:prSet/>
      <dgm:spPr/>
      <dgm:t>
        <a:bodyPr/>
        <a:lstStyle/>
        <a:p>
          <a:endParaRPr lang="zh-CN" altLang="en-US"/>
        </a:p>
      </dgm:t>
    </dgm:pt>
    <dgm:pt modelId="{95E268A8-65AB-4C3D-A007-17FF8B0A6462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800" dirty="0"/>
            <a:t>宏观视角</a:t>
          </a:r>
        </a:p>
      </dgm:t>
    </dgm:pt>
    <dgm:pt modelId="{480E80F3-13DD-4C9E-A974-757C32E767CD}" type="parTrans" cxnId="{D1E8A3D9-F0F2-4B93-BE9B-2149665276CF}">
      <dgm:prSet/>
      <dgm:spPr/>
      <dgm:t>
        <a:bodyPr/>
        <a:lstStyle/>
        <a:p>
          <a:endParaRPr lang="zh-CN" altLang="en-US"/>
        </a:p>
      </dgm:t>
    </dgm:pt>
    <dgm:pt modelId="{22E59C74-6812-4733-B058-C06DAB20E575}" type="sibTrans" cxnId="{D1E8A3D9-F0F2-4B93-BE9B-2149665276CF}">
      <dgm:prSet/>
      <dgm:spPr/>
      <dgm:t>
        <a:bodyPr/>
        <a:lstStyle/>
        <a:p>
          <a:endParaRPr lang="zh-CN" altLang="en-US"/>
        </a:p>
      </dgm:t>
    </dgm:pt>
    <dgm:pt modelId="{C0F219AD-2E44-49CE-88B3-2326FF0BCD1E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800" dirty="0"/>
            <a:t>微观视角</a:t>
          </a:r>
        </a:p>
      </dgm:t>
    </dgm:pt>
    <dgm:pt modelId="{BFDAE65C-589E-4D55-BFB2-C0E226C8941C}" type="parTrans" cxnId="{193E35CA-F01A-4DE8-BC67-9FCF44AED52A}">
      <dgm:prSet/>
      <dgm:spPr/>
      <dgm:t>
        <a:bodyPr/>
        <a:lstStyle/>
        <a:p>
          <a:endParaRPr lang="zh-CN" altLang="en-US"/>
        </a:p>
      </dgm:t>
    </dgm:pt>
    <dgm:pt modelId="{E6BD8B35-1790-4654-9A4B-4CE654DD291B}" type="sibTrans" cxnId="{193E35CA-F01A-4DE8-BC67-9FCF44AED52A}">
      <dgm:prSet/>
      <dgm:spPr/>
      <dgm:t>
        <a:bodyPr/>
        <a:lstStyle/>
        <a:p>
          <a:endParaRPr lang="zh-CN" altLang="en-US"/>
        </a:p>
      </dgm:t>
    </dgm:pt>
    <dgm:pt modelId="{303B0A89-218F-4DA4-A997-603989D47345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虚拟解释变量模型</a:t>
          </a:r>
          <a:endParaRPr lang="en-US" altLang="zh-CN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r>
            <a:rPr lang="zh-CN" altLang="zh-CN" sz="1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“光伏贷”对区域金融扶贫绩效的</a:t>
          </a:r>
          <a:r>
            <a:rPr lang="zh-CN" altLang="en-US" sz="1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影</a:t>
          </a:r>
          <a:r>
            <a:rPr lang="zh-CN" altLang="zh-CN" sz="1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响</a:t>
          </a:r>
          <a:endParaRPr lang="zh-CN" altLang="en-US" sz="1400" dirty="0">
            <a:effectLst/>
          </a:endParaRPr>
        </a:p>
      </dgm:t>
    </dgm:pt>
    <dgm:pt modelId="{00370DE5-9CE4-4F33-91FA-83D6DD96F3CF}" type="parTrans" cxnId="{2E5EF604-D39E-4991-B355-54BD61BDE181}">
      <dgm:prSet/>
      <dgm:spPr/>
      <dgm:t>
        <a:bodyPr/>
        <a:lstStyle/>
        <a:p>
          <a:endParaRPr lang="zh-CN" altLang="en-US"/>
        </a:p>
      </dgm:t>
    </dgm:pt>
    <dgm:pt modelId="{145B6A56-8B96-49F8-BFDF-5870100185C3}" type="sibTrans" cxnId="{2E5EF604-D39E-4991-B355-54BD61BDE181}">
      <dgm:prSet/>
      <dgm:spPr/>
      <dgm:t>
        <a:bodyPr/>
        <a:lstStyle/>
        <a:p>
          <a:endParaRPr lang="zh-CN" altLang="en-US"/>
        </a:p>
      </dgm:t>
    </dgm:pt>
    <dgm:pt modelId="{1D0F4896-4AF3-46F8-9CA3-55F291A523F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超效率</a:t>
          </a:r>
          <a:r>
            <a:rPr lang="en-US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DEA</a:t>
          </a:r>
          <a:r>
            <a:rPr lang="zh-CN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模型</a:t>
          </a:r>
          <a:endParaRPr lang="en-US" altLang="zh-CN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  <a:p>
          <a:r>
            <a: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宏观金融扶贫绩效测算</a:t>
          </a:r>
          <a:endParaRPr lang="zh-CN" altLang="en-US" sz="1400" b="0" dirty="0">
            <a:effectLst/>
          </a:endParaRPr>
        </a:p>
      </dgm:t>
    </dgm:pt>
    <dgm:pt modelId="{C0AE3A2C-9090-4BB6-A8DB-4DA153311727}" type="parTrans" cxnId="{AEAFA450-3D19-4834-9486-EC20FD6EC1F0}">
      <dgm:prSet/>
      <dgm:spPr/>
      <dgm:t>
        <a:bodyPr/>
        <a:lstStyle/>
        <a:p>
          <a:endParaRPr lang="zh-CN" altLang="en-US"/>
        </a:p>
      </dgm:t>
    </dgm:pt>
    <dgm:pt modelId="{411C62F5-A12D-41A6-9BE6-B75068D00049}" type="sibTrans" cxnId="{AEAFA450-3D19-4834-9486-EC20FD6EC1F0}">
      <dgm:prSet/>
      <dgm:spPr/>
      <dgm:t>
        <a:bodyPr/>
        <a:lstStyle/>
        <a:p>
          <a:endParaRPr lang="zh-CN" altLang="en-US"/>
        </a:p>
      </dgm:t>
    </dgm:pt>
    <dgm:pt modelId="{093FAEAA-D54F-46CC-A96C-6B0D864D432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AHP</a:t>
          </a: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层次分析法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  <a:p>
          <a:r>
            <a:rPr lang="zh-CN" altLang="zh-CN" sz="1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“光伏贷”扶贫绩效评价</a:t>
          </a:r>
          <a:endParaRPr lang="zh-CN" altLang="en-US" sz="1400" dirty="0">
            <a:effectLst/>
          </a:endParaRPr>
        </a:p>
      </dgm:t>
    </dgm:pt>
    <dgm:pt modelId="{FFA39D6C-136E-48DE-BFF7-4230144380BE}" type="parTrans" cxnId="{491950DD-E672-4723-950B-CA80856D5E8F}">
      <dgm:prSet/>
      <dgm:spPr/>
      <dgm:t>
        <a:bodyPr/>
        <a:lstStyle/>
        <a:p>
          <a:endParaRPr lang="zh-CN" altLang="en-US"/>
        </a:p>
      </dgm:t>
    </dgm:pt>
    <dgm:pt modelId="{2CC1F5EC-A749-40FC-87BF-3531595DF0C4}" type="sibTrans" cxnId="{491950DD-E672-4723-950B-CA80856D5E8F}">
      <dgm:prSet/>
      <dgm:spPr/>
      <dgm:t>
        <a:bodyPr/>
        <a:lstStyle/>
        <a:p>
          <a:endParaRPr lang="zh-CN" altLang="en-US"/>
        </a:p>
      </dgm:t>
    </dgm:pt>
    <dgm:pt modelId="{0E2FB348-3037-430B-A787-5F6D5D3CDA8A}" type="pres">
      <dgm:prSet presAssocID="{9EC49896-0EF3-41E7-8769-5EDA0D730F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C64548-96E2-4116-B29E-47D91378F322}" type="pres">
      <dgm:prSet presAssocID="{A455CA41-3771-4DD5-ACDD-A9CEB9452F7D}" presName="hierRoot1" presStyleCnt="0">
        <dgm:presLayoutVars>
          <dgm:hierBranch val="init"/>
        </dgm:presLayoutVars>
      </dgm:prSet>
      <dgm:spPr/>
    </dgm:pt>
    <dgm:pt modelId="{E8935AAA-5667-4B65-9D29-A33AD039651C}" type="pres">
      <dgm:prSet presAssocID="{A455CA41-3771-4DD5-ACDD-A9CEB9452F7D}" presName="rootComposite1" presStyleCnt="0"/>
      <dgm:spPr/>
    </dgm:pt>
    <dgm:pt modelId="{C33A9A38-CE4F-4475-B49D-A6876372B666}" type="pres">
      <dgm:prSet presAssocID="{A455CA41-3771-4DD5-ACDD-A9CEB9452F7D}" presName="rootText1" presStyleLbl="node0" presStyleIdx="0" presStyleCnt="1" custScaleX="116090" custScaleY="118958">
        <dgm:presLayoutVars>
          <dgm:chPref val="3"/>
        </dgm:presLayoutVars>
      </dgm:prSet>
      <dgm:spPr/>
    </dgm:pt>
    <dgm:pt modelId="{196BBE60-D9B2-42E5-B879-91D018172468}" type="pres">
      <dgm:prSet presAssocID="{A455CA41-3771-4DD5-ACDD-A9CEB9452F7D}" presName="rootConnector1" presStyleLbl="node1" presStyleIdx="0" presStyleCnt="0"/>
      <dgm:spPr/>
    </dgm:pt>
    <dgm:pt modelId="{78746F99-2EAA-4AF7-9062-796E2B00BED2}" type="pres">
      <dgm:prSet presAssocID="{A455CA41-3771-4DD5-ACDD-A9CEB9452F7D}" presName="hierChild2" presStyleCnt="0"/>
      <dgm:spPr/>
    </dgm:pt>
    <dgm:pt modelId="{B893EBDC-F65D-4428-9A3B-587C88927619}" type="pres">
      <dgm:prSet presAssocID="{480E80F3-13DD-4C9E-A974-757C32E767CD}" presName="Name37" presStyleLbl="parChTrans1D2" presStyleIdx="0" presStyleCnt="2"/>
      <dgm:spPr/>
    </dgm:pt>
    <dgm:pt modelId="{F9A9E1A2-6455-4E42-9A75-4404BFD271A4}" type="pres">
      <dgm:prSet presAssocID="{95E268A8-65AB-4C3D-A007-17FF8B0A6462}" presName="hierRoot2" presStyleCnt="0">
        <dgm:presLayoutVars>
          <dgm:hierBranch val="init"/>
        </dgm:presLayoutVars>
      </dgm:prSet>
      <dgm:spPr/>
    </dgm:pt>
    <dgm:pt modelId="{BF00AD3E-1E6B-4BB2-ABB9-C1573760B897}" type="pres">
      <dgm:prSet presAssocID="{95E268A8-65AB-4C3D-A007-17FF8B0A6462}" presName="rootComposite" presStyleCnt="0"/>
      <dgm:spPr/>
    </dgm:pt>
    <dgm:pt modelId="{E4CC8086-3C44-40B6-B2AF-91F82B53E140}" type="pres">
      <dgm:prSet presAssocID="{95E268A8-65AB-4C3D-A007-17FF8B0A6462}" presName="rootText" presStyleLbl="node2" presStyleIdx="0" presStyleCnt="2" custLinFactNeighborX="-9716">
        <dgm:presLayoutVars>
          <dgm:chPref val="3"/>
        </dgm:presLayoutVars>
      </dgm:prSet>
      <dgm:spPr/>
    </dgm:pt>
    <dgm:pt modelId="{2260B6C2-7AA4-4553-9838-5E97AE98D2F5}" type="pres">
      <dgm:prSet presAssocID="{95E268A8-65AB-4C3D-A007-17FF8B0A6462}" presName="rootConnector" presStyleLbl="node2" presStyleIdx="0" presStyleCnt="2"/>
      <dgm:spPr/>
    </dgm:pt>
    <dgm:pt modelId="{A8306835-9270-48BA-B816-BADB0944850B}" type="pres">
      <dgm:prSet presAssocID="{95E268A8-65AB-4C3D-A007-17FF8B0A6462}" presName="hierChild4" presStyleCnt="0"/>
      <dgm:spPr/>
    </dgm:pt>
    <dgm:pt modelId="{620D759B-31B7-4D59-9852-C5BCFC4E5E82}" type="pres">
      <dgm:prSet presAssocID="{C0AE3A2C-9090-4BB6-A8DB-4DA153311727}" presName="Name37" presStyleLbl="parChTrans1D3" presStyleIdx="0" presStyleCnt="3"/>
      <dgm:spPr/>
    </dgm:pt>
    <dgm:pt modelId="{1E2F4A20-C2AE-455B-A5B3-9C700990A8DE}" type="pres">
      <dgm:prSet presAssocID="{1D0F4896-4AF3-46F8-9CA3-55F291A523F6}" presName="hierRoot2" presStyleCnt="0">
        <dgm:presLayoutVars>
          <dgm:hierBranch val="init"/>
        </dgm:presLayoutVars>
      </dgm:prSet>
      <dgm:spPr/>
    </dgm:pt>
    <dgm:pt modelId="{892C4029-F4C8-474A-81EF-30D5992B84CF}" type="pres">
      <dgm:prSet presAssocID="{1D0F4896-4AF3-46F8-9CA3-55F291A523F6}" presName="rootComposite" presStyleCnt="0"/>
      <dgm:spPr/>
    </dgm:pt>
    <dgm:pt modelId="{95C3F011-31F8-4117-98E8-52A0E7430AE6}" type="pres">
      <dgm:prSet presAssocID="{1D0F4896-4AF3-46F8-9CA3-55F291A523F6}" presName="rootText" presStyleLbl="node3" presStyleIdx="0" presStyleCnt="3" custLinFactNeighborX="-11104">
        <dgm:presLayoutVars>
          <dgm:chPref val="3"/>
        </dgm:presLayoutVars>
      </dgm:prSet>
      <dgm:spPr/>
    </dgm:pt>
    <dgm:pt modelId="{D24C50B1-1570-4DF2-BEC2-A0A7446CB01B}" type="pres">
      <dgm:prSet presAssocID="{1D0F4896-4AF3-46F8-9CA3-55F291A523F6}" presName="rootConnector" presStyleLbl="node3" presStyleIdx="0" presStyleCnt="3"/>
      <dgm:spPr/>
    </dgm:pt>
    <dgm:pt modelId="{D7C96519-90A9-49C1-8B9C-E6F1FD37806F}" type="pres">
      <dgm:prSet presAssocID="{1D0F4896-4AF3-46F8-9CA3-55F291A523F6}" presName="hierChild4" presStyleCnt="0"/>
      <dgm:spPr/>
    </dgm:pt>
    <dgm:pt modelId="{575D4219-FD9A-47C2-BE5B-1099E7A2FCF5}" type="pres">
      <dgm:prSet presAssocID="{1D0F4896-4AF3-46F8-9CA3-55F291A523F6}" presName="hierChild5" presStyleCnt="0"/>
      <dgm:spPr/>
    </dgm:pt>
    <dgm:pt modelId="{CB0607E5-903D-4411-98C1-593CF8F22ABE}" type="pres">
      <dgm:prSet presAssocID="{00370DE5-9CE4-4F33-91FA-83D6DD96F3CF}" presName="Name37" presStyleLbl="parChTrans1D3" presStyleIdx="1" presStyleCnt="3"/>
      <dgm:spPr/>
    </dgm:pt>
    <dgm:pt modelId="{064A55D0-55D0-4091-A062-435BF702B2F5}" type="pres">
      <dgm:prSet presAssocID="{303B0A89-218F-4DA4-A997-603989D47345}" presName="hierRoot2" presStyleCnt="0">
        <dgm:presLayoutVars>
          <dgm:hierBranch val="init"/>
        </dgm:presLayoutVars>
      </dgm:prSet>
      <dgm:spPr/>
    </dgm:pt>
    <dgm:pt modelId="{03FAB62D-1EDC-4970-A01A-8BE21FA68556}" type="pres">
      <dgm:prSet presAssocID="{303B0A89-218F-4DA4-A997-603989D47345}" presName="rootComposite" presStyleCnt="0"/>
      <dgm:spPr/>
    </dgm:pt>
    <dgm:pt modelId="{44EC5A56-0295-4EC2-AC9F-452A88F05C95}" type="pres">
      <dgm:prSet presAssocID="{303B0A89-218F-4DA4-A997-603989D47345}" presName="rootText" presStyleLbl="node3" presStyleIdx="1" presStyleCnt="3" custLinFactNeighborX="-11104" custLinFactNeighborY="-4164">
        <dgm:presLayoutVars>
          <dgm:chPref val="3"/>
        </dgm:presLayoutVars>
      </dgm:prSet>
      <dgm:spPr/>
    </dgm:pt>
    <dgm:pt modelId="{93212F5E-41BC-4DB8-A342-B328D412A297}" type="pres">
      <dgm:prSet presAssocID="{303B0A89-218F-4DA4-A997-603989D47345}" presName="rootConnector" presStyleLbl="node3" presStyleIdx="1" presStyleCnt="3"/>
      <dgm:spPr/>
    </dgm:pt>
    <dgm:pt modelId="{52A60430-42A4-4092-A151-2CB73F16778D}" type="pres">
      <dgm:prSet presAssocID="{303B0A89-218F-4DA4-A997-603989D47345}" presName="hierChild4" presStyleCnt="0"/>
      <dgm:spPr/>
    </dgm:pt>
    <dgm:pt modelId="{5D7E94FA-E041-42D1-BE18-57BB2E0481BB}" type="pres">
      <dgm:prSet presAssocID="{303B0A89-218F-4DA4-A997-603989D47345}" presName="hierChild5" presStyleCnt="0"/>
      <dgm:spPr/>
    </dgm:pt>
    <dgm:pt modelId="{CDD8C96A-01B3-4B16-A09D-AC040DE8944F}" type="pres">
      <dgm:prSet presAssocID="{95E268A8-65AB-4C3D-A007-17FF8B0A6462}" presName="hierChild5" presStyleCnt="0"/>
      <dgm:spPr/>
    </dgm:pt>
    <dgm:pt modelId="{CE8A33B2-DBB1-4675-BCEC-3AAD9AE34299}" type="pres">
      <dgm:prSet presAssocID="{BFDAE65C-589E-4D55-BFB2-C0E226C8941C}" presName="Name37" presStyleLbl="parChTrans1D2" presStyleIdx="1" presStyleCnt="2"/>
      <dgm:spPr/>
    </dgm:pt>
    <dgm:pt modelId="{F3438EA9-1994-4559-AABB-088FCE1D2E9F}" type="pres">
      <dgm:prSet presAssocID="{C0F219AD-2E44-49CE-88B3-2326FF0BCD1E}" presName="hierRoot2" presStyleCnt="0">
        <dgm:presLayoutVars>
          <dgm:hierBranch val="init"/>
        </dgm:presLayoutVars>
      </dgm:prSet>
      <dgm:spPr/>
    </dgm:pt>
    <dgm:pt modelId="{FD741F3B-4EF4-4204-9E89-5D35A580B3EE}" type="pres">
      <dgm:prSet presAssocID="{C0F219AD-2E44-49CE-88B3-2326FF0BCD1E}" presName="rootComposite" presStyleCnt="0"/>
      <dgm:spPr/>
    </dgm:pt>
    <dgm:pt modelId="{3A2C948E-543E-4C28-B97B-92D6E0C98DE8}" type="pres">
      <dgm:prSet presAssocID="{C0F219AD-2E44-49CE-88B3-2326FF0BCD1E}" presName="rootText" presStyleLbl="node2" presStyleIdx="1" presStyleCnt="2" custLinFactNeighborX="-3470">
        <dgm:presLayoutVars>
          <dgm:chPref val="3"/>
        </dgm:presLayoutVars>
      </dgm:prSet>
      <dgm:spPr/>
    </dgm:pt>
    <dgm:pt modelId="{2E948C7D-FC21-45B8-AE93-F27EB83CDF75}" type="pres">
      <dgm:prSet presAssocID="{C0F219AD-2E44-49CE-88B3-2326FF0BCD1E}" presName="rootConnector" presStyleLbl="node2" presStyleIdx="1" presStyleCnt="2"/>
      <dgm:spPr/>
    </dgm:pt>
    <dgm:pt modelId="{3B96A7F9-430D-4839-A7E3-7B80D4C7B59F}" type="pres">
      <dgm:prSet presAssocID="{C0F219AD-2E44-49CE-88B3-2326FF0BCD1E}" presName="hierChild4" presStyleCnt="0"/>
      <dgm:spPr/>
    </dgm:pt>
    <dgm:pt modelId="{E2B2EFFC-2CD3-43E7-AB2D-45B42F6F9388}" type="pres">
      <dgm:prSet presAssocID="{FFA39D6C-136E-48DE-BFF7-4230144380BE}" presName="Name37" presStyleLbl="parChTrans1D3" presStyleIdx="2" presStyleCnt="3"/>
      <dgm:spPr/>
    </dgm:pt>
    <dgm:pt modelId="{0D0EE3A1-7A8B-445E-BCA1-EE0FD75844E1}" type="pres">
      <dgm:prSet presAssocID="{093FAEAA-D54F-46CC-A96C-6B0D864D4322}" presName="hierRoot2" presStyleCnt="0">
        <dgm:presLayoutVars>
          <dgm:hierBranch val="init"/>
        </dgm:presLayoutVars>
      </dgm:prSet>
      <dgm:spPr/>
    </dgm:pt>
    <dgm:pt modelId="{B58275A6-4413-448C-B071-6F05F2712BE7}" type="pres">
      <dgm:prSet presAssocID="{093FAEAA-D54F-46CC-A96C-6B0D864D4322}" presName="rootComposite" presStyleCnt="0"/>
      <dgm:spPr/>
    </dgm:pt>
    <dgm:pt modelId="{F89FC388-B21B-4018-BE7D-7A4A691FE870}" type="pres">
      <dgm:prSet presAssocID="{093FAEAA-D54F-46CC-A96C-6B0D864D4322}" presName="rootText" presStyleLbl="node3" presStyleIdx="2" presStyleCnt="3" custLinFactY="1501" custLinFactNeighborX="-5053" custLinFactNeighborY="100000">
        <dgm:presLayoutVars>
          <dgm:chPref val="3"/>
        </dgm:presLayoutVars>
      </dgm:prSet>
      <dgm:spPr/>
    </dgm:pt>
    <dgm:pt modelId="{65616B4E-47D8-4B1E-81B1-EF6DC8376BBE}" type="pres">
      <dgm:prSet presAssocID="{093FAEAA-D54F-46CC-A96C-6B0D864D4322}" presName="rootConnector" presStyleLbl="node3" presStyleIdx="2" presStyleCnt="3"/>
      <dgm:spPr/>
    </dgm:pt>
    <dgm:pt modelId="{12F3BAF3-C1C7-4044-8B12-9CA6CB1C759A}" type="pres">
      <dgm:prSet presAssocID="{093FAEAA-D54F-46CC-A96C-6B0D864D4322}" presName="hierChild4" presStyleCnt="0"/>
      <dgm:spPr/>
    </dgm:pt>
    <dgm:pt modelId="{E01D8D03-EC1E-4AB1-953E-23113C7D83E7}" type="pres">
      <dgm:prSet presAssocID="{093FAEAA-D54F-46CC-A96C-6B0D864D4322}" presName="hierChild5" presStyleCnt="0"/>
      <dgm:spPr/>
    </dgm:pt>
    <dgm:pt modelId="{6538FA05-1C1F-474C-878A-43D353D23276}" type="pres">
      <dgm:prSet presAssocID="{C0F219AD-2E44-49CE-88B3-2326FF0BCD1E}" presName="hierChild5" presStyleCnt="0"/>
      <dgm:spPr/>
    </dgm:pt>
    <dgm:pt modelId="{1001071A-EBD1-4EFA-A1F1-F8B7F63EC6FE}" type="pres">
      <dgm:prSet presAssocID="{A455CA41-3771-4DD5-ACDD-A9CEB9452F7D}" presName="hierChild3" presStyleCnt="0"/>
      <dgm:spPr/>
    </dgm:pt>
  </dgm:ptLst>
  <dgm:cxnLst>
    <dgm:cxn modelId="{2E5EF604-D39E-4991-B355-54BD61BDE181}" srcId="{95E268A8-65AB-4C3D-A007-17FF8B0A6462}" destId="{303B0A89-218F-4DA4-A997-603989D47345}" srcOrd="1" destOrd="0" parTransId="{00370DE5-9CE4-4F33-91FA-83D6DD96F3CF}" sibTransId="{145B6A56-8B96-49F8-BFDF-5870100185C3}"/>
    <dgm:cxn modelId="{FBCDBA15-D87F-4A2E-B855-2C833174F887}" type="presOf" srcId="{C0F219AD-2E44-49CE-88B3-2326FF0BCD1E}" destId="{3A2C948E-543E-4C28-B97B-92D6E0C98DE8}" srcOrd="0" destOrd="0" presId="urn:microsoft.com/office/officeart/2005/8/layout/orgChart1"/>
    <dgm:cxn modelId="{7BAE971B-889B-4672-8F02-460A9EBBA75B}" type="presOf" srcId="{C0AE3A2C-9090-4BB6-A8DB-4DA153311727}" destId="{620D759B-31B7-4D59-9852-C5BCFC4E5E82}" srcOrd="0" destOrd="0" presId="urn:microsoft.com/office/officeart/2005/8/layout/orgChart1"/>
    <dgm:cxn modelId="{65FAB75E-33C6-47A2-AA13-586ABDEF968D}" type="presOf" srcId="{093FAEAA-D54F-46CC-A96C-6B0D864D4322}" destId="{65616B4E-47D8-4B1E-81B1-EF6DC8376BBE}" srcOrd="1" destOrd="0" presId="urn:microsoft.com/office/officeart/2005/8/layout/orgChart1"/>
    <dgm:cxn modelId="{02420846-D6A3-4863-B809-4A0BD292A928}" type="presOf" srcId="{480E80F3-13DD-4C9E-A974-757C32E767CD}" destId="{B893EBDC-F65D-4428-9A3B-587C88927619}" srcOrd="0" destOrd="0" presId="urn:microsoft.com/office/officeart/2005/8/layout/orgChart1"/>
    <dgm:cxn modelId="{F6FB2246-9A70-419C-9576-22D9833283BF}" type="presOf" srcId="{FFA39D6C-136E-48DE-BFF7-4230144380BE}" destId="{E2B2EFFC-2CD3-43E7-AB2D-45B42F6F9388}" srcOrd="0" destOrd="0" presId="urn:microsoft.com/office/officeart/2005/8/layout/orgChart1"/>
    <dgm:cxn modelId="{ADE85C66-674D-43CB-ABDB-42ABB65C3760}" type="presOf" srcId="{303B0A89-218F-4DA4-A997-603989D47345}" destId="{44EC5A56-0295-4EC2-AC9F-452A88F05C95}" srcOrd="0" destOrd="0" presId="urn:microsoft.com/office/officeart/2005/8/layout/orgChart1"/>
    <dgm:cxn modelId="{8E23E349-7060-4F80-A250-43A947EC260A}" type="presOf" srcId="{1D0F4896-4AF3-46F8-9CA3-55F291A523F6}" destId="{95C3F011-31F8-4117-98E8-52A0E7430AE6}" srcOrd="0" destOrd="0" presId="urn:microsoft.com/office/officeart/2005/8/layout/orgChart1"/>
    <dgm:cxn modelId="{AEAFA450-3D19-4834-9486-EC20FD6EC1F0}" srcId="{95E268A8-65AB-4C3D-A007-17FF8B0A6462}" destId="{1D0F4896-4AF3-46F8-9CA3-55F291A523F6}" srcOrd="0" destOrd="0" parTransId="{C0AE3A2C-9090-4BB6-A8DB-4DA153311727}" sibTransId="{411C62F5-A12D-41A6-9BE6-B75068D00049}"/>
    <dgm:cxn modelId="{9ECA9E55-5A45-4DEA-BF5D-20012420D1FD}" type="presOf" srcId="{95E268A8-65AB-4C3D-A007-17FF8B0A6462}" destId="{2260B6C2-7AA4-4553-9838-5E97AE98D2F5}" srcOrd="1" destOrd="0" presId="urn:microsoft.com/office/officeart/2005/8/layout/orgChart1"/>
    <dgm:cxn modelId="{18C0B88B-0491-48E7-AA65-AE27387AC50C}" type="presOf" srcId="{BFDAE65C-589E-4D55-BFB2-C0E226C8941C}" destId="{CE8A33B2-DBB1-4675-BCEC-3AAD9AE34299}" srcOrd="0" destOrd="0" presId="urn:microsoft.com/office/officeart/2005/8/layout/orgChart1"/>
    <dgm:cxn modelId="{AF5A3A95-F4A5-4F68-906B-3F1CCBA22FDE}" type="presOf" srcId="{A455CA41-3771-4DD5-ACDD-A9CEB9452F7D}" destId="{196BBE60-D9B2-42E5-B879-91D018172468}" srcOrd="1" destOrd="0" presId="urn:microsoft.com/office/officeart/2005/8/layout/orgChart1"/>
    <dgm:cxn modelId="{217C26A8-BC40-4E43-A00D-01E1BCBFBD59}" type="presOf" srcId="{95E268A8-65AB-4C3D-A007-17FF8B0A6462}" destId="{E4CC8086-3C44-40B6-B2AF-91F82B53E140}" srcOrd="0" destOrd="0" presId="urn:microsoft.com/office/officeart/2005/8/layout/orgChart1"/>
    <dgm:cxn modelId="{7ADCD9BB-630F-4FF2-854F-BE63B5934760}" type="presOf" srcId="{9EC49896-0EF3-41E7-8769-5EDA0D730F99}" destId="{0E2FB348-3037-430B-A787-5F6D5D3CDA8A}" srcOrd="0" destOrd="0" presId="urn:microsoft.com/office/officeart/2005/8/layout/orgChart1"/>
    <dgm:cxn modelId="{23EA0CBE-1AF3-446A-B87D-A57552AB5D79}" type="presOf" srcId="{00370DE5-9CE4-4F33-91FA-83D6DD96F3CF}" destId="{CB0607E5-903D-4411-98C1-593CF8F22ABE}" srcOrd="0" destOrd="0" presId="urn:microsoft.com/office/officeart/2005/8/layout/orgChart1"/>
    <dgm:cxn modelId="{175595C2-0365-4F0A-89E8-ACFD14C58BA3}" type="presOf" srcId="{C0F219AD-2E44-49CE-88B3-2326FF0BCD1E}" destId="{2E948C7D-FC21-45B8-AE93-F27EB83CDF75}" srcOrd="1" destOrd="0" presId="urn:microsoft.com/office/officeart/2005/8/layout/orgChart1"/>
    <dgm:cxn modelId="{4C1DCCC6-5BCF-42A5-B8B5-7EF02A13BAFA}" srcId="{9EC49896-0EF3-41E7-8769-5EDA0D730F99}" destId="{A455CA41-3771-4DD5-ACDD-A9CEB9452F7D}" srcOrd="0" destOrd="0" parTransId="{BEDFCA96-FE34-4464-B05B-D1A3E9467BF1}" sibTransId="{1A789702-039E-4D0D-A3C2-6998249A8D3F}"/>
    <dgm:cxn modelId="{93D232C7-CF36-4E25-BA26-D0B61B78F6C8}" type="presOf" srcId="{A455CA41-3771-4DD5-ACDD-A9CEB9452F7D}" destId="{C33A9A38-CE4F-4475-B49D-A6876372B666}" srcOrd="0" destOrd="0" presId="urn:microsoft.com/office/officeart/2005/8/layout/orgChart1"/>
    <dgm:cxn modelId="{193E35CA-F01A-4DE8-BC67-9FCF44AED52A}" srcId="{A455CA41-3771-4DD5-ACDD-A9CEB9452F7D}" destId="{C0F219AD-2E44-49CE-88B3-2326FF0BCD1E}" srcOrd="1" destOrd="0" parTransId="{BFDAE65C-589E-4D55-BFB2-C0E226C8941C}" sibTransId="{E6BD8B35-1790-4654-9A4B-4CE654DD291B}"/>
    <dgm:cxn modelId="{D1E8A3D9-F0F2-4B93-BE9B-2149665276CF}" srcId="{A455CA41-3771-4DD5-ACDD-A9CEB9452F7D}" destId="{95E268A8-65AB-4C3D-A007-17FF8B0A6462}" srcOrd="0" destOrd="0" parTransId="{480E80F3-13DD-4C9E-A974-757C32E767CD}" sibTransId="{22E59C74-6812-4733-B058-C06DAB20E575}"/>
    <dgm:cxn modelId="{8B151ADD-6E26-4ED6-9248-B1B65D786E9F}" type="presOf" srcId="{093FAEAA-D54F-46CC-A96C-6B0D864D4322}" destId="{F89FC388-B21B-4018-BE7D-7A4A691FE870}" srcOrd="0" destOrd="0" presId="urn:microsoft.com/office/officeart/2005/8/layout/orgChart1"/>
    <dgm:cxn modelId="{491950DD-E672-4723-950B-CA80856D5E8F}" srcId="{C0F219AD-2E44-49CE-88B3-2326FF0BCD1E}" destId="{093FAEAA-D54F-46CC-A96C-6B0D864D4322}" srcOrd="0" destOrd="0" parTransId="{FFA39D6C-136E-48DE-BFF7-4230144380BE}" sibTransId="{2CC1F5EC-A749-40FC-87BF-3531595DF0C4}"/>
    <dgm:cxn modelId="{D06057F0-E307-4274-AF0E-0ABFE77650E2}" type="presOf" srcId="{303B0A89-218F-4DA4-A997-603989D47345}" destId="{93212F5E-41BC-4DB8-A342-B328D412A297}" srcOrd="1" destOrd="0" presId="urn:microsoft.com/office/officeart/2005/8/layout/orgChart1"/>
    <dgm:cxn modelId="{193499FE-9D66-4607-A2AA-38DEDE53F4EB}" type="presOf" srcId="{1D0F4896-4AF3-46F8-9CA3-55F291A523F6}" destId="{D24C50B1-1570-4DF2-BEC2-A0A7446CB01B}" srcOrd="1" destOrd="0" presId="urn:microsoft.com/office/officeart/2005/8/layout/orgChart1"/>
    <dgm:cxn modelId="{A6DC2509-2740-472A-B8C3-DC8E91AC0445}" type="presParOf" srcId="{0E2FB348-3037-430B-A787-5F6D5D3CDA8A}" destId="{37C64548-96E2-4116-B29E-47D91378F322}" srcOrd="0" destOrd="0" presId="urn:microsoft.com/office/officeart/2005/8/layout/orgChart1"/>
    <dgm:cxn modelId="{1153F905-5C2F-42E1-89DB-B68CCA811BBF}" type="presParOf" srcId="{37C64548-96E2-4116-B29E-47D91378F322}" destId="{E8935AAA-5667-4B65-9D29-A33AD039651C}" srcOrd="0" destOrd="0" presId="urn:microsoft.com/office/officeart/2005/8/layout/orgChart1"/>
    <dgm:cxn modelId="{7C3D8378-39C5-41F2-A808-E2242B3088CE}" type="presParOf" srcId="{E8935AAA-5667-4B65-9D29-A33AD039651C}" destId="{C33A9A38-CE4F-4475-B49D-A6876372B666}" srcOrd="0" destOrd="0" presId="urn:microsoft.com/office/officeart/2005/8/layout/orgChart1"/>
    <dgm:cxn modelId="{DE732C7F-4A9F-4B2A-BA0D-E69133539D86}" type="presParOf" srcId="{E8935AAA-5667-4B65-9D29-A33AD039651C}" destId="{196BBE60-D9B2-42E5-B879-91D018172468}" srcOrd="1" destOrd="0" presId="urn:microsoft.com/office/officeart/2005/8/layout/orgChart1"/>
    <dgm:cxn modelId="{39D2CE83-B5E7-49BB-9A93-37F591CDFB9E}" type="presParOf" srcId="{37C64548-96E2-4116-B29E-47D91378F322}" destId="{78746F99-2EAA-4AF7-9062-796E2B00BED2}" srcOrd="1" destOrd="0" presId="urn:microsoft.com/office/officeart/2005/8/layout/orgChart1"/>
    <dgm:cxn modelId="{D23810CD-330F-4BFC-B38B-58F3F17BA939}" type="presParOf" srcId="{78746F99-2EAA-4AF7-9062-796E2B00BED2}" destId="{B893EBDC-F65D-4428-9A3B-587C88927619}" srcOrd="0" destOrd="0" presId="urn:microsoft.com/office/officeart/2005/8/layout/orgChart1"/>
    <dgm:cxn modelId="{05D50D73-2714-4EBC-B803-7A1CC20C2C3F}" type="presParOf" srcId="{78746F99-2EAA-4AF7-9062-796E2B00BED2}" destId="{F9A9E1A2-6455-4E42-9A75-4404BFD271A4}" srcOrd="1" destOrd="0" presId="urn:microsoft.com/office/officeart/2005/8/layout/orgChart1"/>
    <dgm:cxn modelId="{22CC91F5-865D-453F-AB89-FA4A91F7CBD5}" type="presParOf" srcId="{F9A9E1A2-6455-4E42-9A75-4404BFD271A4}" destId="{BF00AD3E-1E6B-4BB2-ABB9-C1573760B897}" srcOrd="0" destOrd="0" presId="urn:microsoft.com/office/officeart/2005/8/layout/orgChart1"/>
    <dgm:cxn modelId="{E82FE815-4233-4414-978E-98E57322A9AD}" type="presParOf" srcId="{BF00AD3E-1E6B-4BB2-ABB9-C1573760B897}" destId="{E4CC8086-3C44-40B6-B2AF-91F82B53E140}" srcOrd="0" destOrd="0" presId="urn:microsoft.com/office/officeart/2005/8/layout/orgChart1"/>
    <dgm:cxn modelId="{FC33A4C4-B58F-4B05-B79E-E857E34A3D69}" type="presParOf" srcId="{BF00AD3E-1E6B-4BB2-ABB9-C1573760B897}" destId="{2260B6C2-7AA4-4553-9838-5E97AE98D2F5}" srcOrd="1" destOrd="0" presId="urn:microsoft.com/office/officeart/2005/8/layout/orgChart1"/>
    <dgm:cxn modelId="{5430B907-2A82-463E-9574-F5248F491F6D}" type="presParOf" srcId="{F9A9E1A2-6455-4E42-9A75-4404BFD271A4}" destId="{A8306835-9270-48BA-B816-BADB0944850B}" srcOrd="1" destOrd="0" presId="urn:microsoft.com/office/officeart/2005/8/layout/orgChart1"/>
    <dgm:cxn modelId="{11F47D42-7EDF-4117-A5FA-42E06F52EC42}" type="presParOf" srcId="{A8306835-9270-48BA-B816-BADB0944850B}" destId="{620D759B-31B7-4D59-9852-C5BCFC4E5E82}" srcOrd="0" destOrd="0" presId="urn:microsoft.com/office/officeart/2005/8/layout/orgChart1"/>
    <dgm:cxn modelId="{F900C1F4-B7ED-42AE-8B88-F9F71BD3F143}" type="presParOf" srcId="{A8306835-9270-48BA-B816-BADB0944850B}" destId="{1E2F4A20-C2AE-455B-A5B3-9C700990A8DE}" srcOrd="1" destOrd="0" presId="urn:microsoft.com/office/officeart/2005/8/layout/orgChart1"/>
    <dgm:cxn modelId="{BF1E4D4F-D042-4862-B509-FD12F5E6283A}" type="presParOf" srcId="{1E2F4A20-C2AE-455B-A5B3-9C700990A8DE}" destId="{892C4029-F4C8-474A-81EF-30D5992B84CF}" srcOrd="0" destOrd="0" presId="urn:microsoft.com/office/officeart/2005/8/layout/orgChart1"/>
    <dgm:cxn modelId="{B6C773CC-04FC-4C9E-B668-25C1292C90E6}" type="presParOf" srcId="{892C4029-F4C8-474A-81EF-30D5992B84CF}" destId="{95C3F011-31F8-4117-98E8-52A0E7430AE6}" srcOrd="0" destOrd="0" presId="urn:microsoft.com/office/officeart/2005/8/layout/orgChart1"/>
    <dgm:cxn modelId="{FB684086-1CE3-47D2-AB8E-7F2BA20E6032}" type="presParOf" srcId="{892C4029-F4C8-474A-81EF-30D5992B84CF}" destId="{D24C50B1-1570-4DF2-BEC2-A0A7446CB01B}" srcOrd="1" destOrd="0" presId="urn:microsoft.com/office/officeart/2005/8/layout/orgChart1"/>
    <dgm:cxn modelId="{9AB866DC-E9E5-4D60-89B9-4C97BD20CC87}" type="presParOf" srcId="{1E2F4A20-C2AE-455B-A5B3-9C700990A8DE}" destId="{D7C96519-90A9-49C1-8B9C-E6F1FD37806F}" srcOrd="1" destOrd="0" presId="urn:microsoft.com/office/officeart/2005/8/layout/orgChart1"/>
    <dgm:cxn modelId="{759E3D20-D9DD-44E8-80FC-EDDA721387F2}" type="presParOf" srcId="{1E2F4A20-C2AE-455B-A5B3-9C700990A8DE}" destId="{575D4219-FD9A-47C2-BE5B-1099E7A2FCF5}" srcOrd="2" destOrd="0" presId="urn:microsoft.com/office/officeart/2005/8/layout/orgChart1"/>
    <dgm:cxn modelId="{333E9733-22FD-439F-B504-2856793AAB49}" type="presParOf" srcId="{A8306835-9270-48BA-B816-BADB0944850B}" destId="{CB0607E5-903D-4411-98C1-593CF8F22ABE}" srcOrd="2" destOrd="0" presId="urn:microsoft.com/office/officeart/2005/8/layout/orgChart1"/>
    <dgm:cxn modelId="{07063B56-CAC4-4A45-A8B9-A3D3DD13753B}" type="presParOf" srcId="{A8306835-9270-48BA-B816-BADB0944850B}" destId="{064A55D0-55D0-4091-A062-435BF702B2F5}" srcOrd="3" destOrd="0" presId="urn:microsoft.com/office/officeart/2005/8/layout/orgChart1"/>
    <dgm:cxn modelId="{4E2230C0-5F4F-491D-821B-EC8CD4B2D23D}" type="presParOf" srcId="{064A55D0-55D0-4091-A062-435BF702B2F5}" destId="{03FAB62D-1EDC-4970-A01A-8BE21FA68556}" srcOrd="0" destOrd="0" presId="urn:microsoft.com/office/officeart/2005/8/layout/orgChart1"/>
    <dgm:cxn modelId="{607AFE05-F461-4EA8-A793-A3FE62C276FC}" type="presParOf" srcId="{03FAB62D-1EDC-4970-A01A-8BE21FA68556}" destId="{44EC5A56-0295-4EC2-AC9F-452A88F05C95}" srcOrd="0" destOrd="0" presId="urn:microsoft.com/office/officeart/2005/8/layout/orgChart1"/>
    <dgm:cxn modelId="{DC9BC822-7206-4F71-8346-E004675CFDCE}" type="presParOf" srcId="{03FAB62D-1EDC-4970-A01A-8BE21FA68556}" destId="{93212F5E-41BC-4DB8-A342-B328D412A297}" srcOrd="1" destOrd="0" presId="urn:microsoft.com/office/officeart/2005/8/layout/orgChart1"/>
    <dgm:cxn modelId="{9619C60F-6C2C-4505-8A22-B899E40BC4AC}" type="presParOf" srcId="{064A55D0-55D0-4091-A062-435BF702B2F5}" destId="{52A60430-42A4-4092-A151-2CB73F16778D}" srcOrd="1" destOrd="0" presId="urn:microsoft.com/office/officeart/2005/8/layout/orgChart1"/>
    <dgm:cxn modelId="{2A9BD525-A471-4C21-8136-82480046A9EF}" type="presParOf" srcId="{064A55D0-55D0-4091-A062-435BF702B2F5}" destId="{5D7E94FA-E041-42D1-BE18-57BB2E0481BB}" srcOrd="2" destOrd="0" presId="urn:microsoft.com/office/officeart/2005/8/layout/orgChart1"/>
    <dgm:cxn modelId="{886F030D-A21F-4E9A-B1AF-6B834A9EFE08}" type="presParOf" srcId="{F9A9E1A2-6455-4E42-9A75-4404BFD271A4}" destId="{CDD8C96A-01B3-4B16-A09D-AC040DE8944F}" srcOrd="2" destOrd="0" presId="urn:microsoft.com/office/officeart/2005/8/layout/orgChart1"/>
    <dgm:cxn modelId="{3FC465D9-FA89-471C-A142-1CBB25998674}" type="presParOf" srcId="{78746F99-2EAA-4AF7-9062-796E2B00BED2}" destId="{CE8A33B2-DBB1-4675-BCEC-3AAD9AE34299}" srcOrd="2" destOrd="0" presId="urn:microsoft.com/office/officeart/2005/8/layout/orgChart1"/>
    <dgm:cxn modelId="{907ACC46-A18F-4308-8421-8263716A572E}" type="presParOf" srcId="{78746F99-2EAA-4AF7-9062-796E2B00BED2}" destId="{F3438EA9-1994-4559-AABB-088FCE1D2E9F}" srcOrd="3" destOrd="0" presId="urn:microsoft.com/office/officeart/2005/8/layout/orgChart1"/>
    <dgm:cxn modelId="{C48768BA-4E3A-463E-9867-6FB1CBF7C55E}" type="presParOf" srcId="{F3438EA9-1994-4559-AABB-088FCE1D2E9F}" destId="{FD741F3B-4EF4-4204-9E89-5D35A580B3EE}" srcOrd="0" destOrd="0" presId="urn:microsoft.com/office/officeart/2005/8/layout/orgChart1"/>
    <dgm:cxn modelId="{D496204E-C42B-40A5-9127-EC355CAD9718}" type="presParOf" srcId="{FD741F3B-4EF4-4204-9E89-5D35A580B3EE}" destId="{3A2C948E-543E-4C28-B97B-92D6E0C98DE8}" srcOrd="0" destOrd="0" presId="urn:microsoft.com/office/officeart/2005/8/layout/orgChart1"/>
    <dgm:cxn modelId="{D417AC5D-FD0F-4DDF-AF3A-5DD17A3E88DB}" type="presParOf" srcId="{FD741F3B-4EF4-4204-9E89-5D35A580B3EE}" destId="{2E948C7D-FC21-45B8-AE93-F27EB83CDF75}" srcOrd="1" destOrd="0" presId="urn:microsoft.com/office/officeart/2005/8/layout/orgChart1"/>
    <dgm:cxn modelId="{C322209D-319F-44BB-8FC4-C455BCD9CDAE}" type="presParOf" srcId="{F3438EA9-1994-4559-AABB-088FCE1D2E9F}" destId="{3B96A7F9-430D-4839-A7E3-7B80D4C7B59F}" srcOrd="1" destOrd="0" presId="urn:microsoft.com/office/officeart/2005/8/layout/orgChart1"/>
    <dgm:cxn modelId="{043D08B9-5103-4997-9332-EFBBD833E60B}" type="presParOf" srcId="{3B96A7F9-430D-4839-A7E3-7B80D4C7B59F}" destId="{E2B2EFFC-2CD3-43E7-AB2D-45B42F6F9388}" srcOrd="0" destOrd="0" presId="urn:microsoft.com/office/officeart/2005/8/layout/orgChart1"/>
    <dgm:cxn modelId="{ADF7AA45-B359-4EC5-A6BF-5A6C0CDC7500}" type="presParOf" srcId="{3B96A7F9-430D-4839-A7E3-7B80D4C7B59F}" destId="{0D0EE3A1-7A8B-445E-BCA1-EE0FD75844E1}" srcOrd="1" destOrd="0" presId="urn:microsoft.com/office/officeart/2005/8/layout/orgChart1"/>
    <dgm:cxn modelId="{547993BE-54AC-4D4A-BAE6-0DBDDEF9307B}" type="presParOf" srcId="{0D0EE3A1-7A8B-445E-BCA1-EE0FD75844E1}" destId="{B58275A6-4413-448C-B071-6F05F2712BE7}" srcOrd="0" destOrd="0" presId="urn:microsoft.com/office/officeart/2005/8/layout/orgChart1"/>
    <dgm:cxn modelId="{5417C400-358A-4810-94ED-C5B02EE9CF3E}" type="presParOf" srcId="{B58275A6-4413-448C-B071-6F05F2712BE7}" destId="{F89FC388-B21B-4018-BE7D-7A4A691FE870}" srcOrd="0" destOrd="0" presId="urn:microsoft.com/office/officeart/2005/8/layout/orgChart1"/>
    <dgm:cxn modelId="{EB15EBB6-7AF1-4DF1-94B6-6C4F7869E963}" type="presParOf" srcId="{B58275A6-4413-448C-B071-6F05F2712BE7}" destId="{65616B4E-47D8-4B1E-81B1-EF6DC8376BBE}" srcOrd="1" destOrd="0" presId="urn:microsoft.com/office/officeart/2005/8/layout/orgChart1"/>
    <dgm:cxn modelId="{9A9FAE27-3109-4F89-A50E-647E13527527}" type="presParOf" srcId="{0D0EE3A1-7A8B-445E-BCA1-EE0FD75844E1}" destId="{12F3BAF3-C1C7-4044-8B12-9CA6CB1C759A}" srcOrd="1" destOrd="0" presId="urn:microsoft.com/office/officeart/2005/8/layout/orgChart1"/>
    <dgm:cxn modelId="{B567BAAB-C3AF-4F3C-88A1-527DDC64D98A}" type="presParOf" srcId="{0D0EE3A1-7A8B-445E-BCA1-EE0FD75844E1}" destId="{E01D8D03-EC1E-4AB1-953E-23113C7D83E7}" srcOrd="2" destOrd="0" presId="urn:microsoft.com/office/officeart/2005/8/layout/orgChart1"/>
    <dgm:cxn modelId="{AC4132CE-8D95-4502-9E1B-2E91870A2A85}" type="presParOf" srcId="{F3438EA9-1994-4559-AABB-088FCE1D2E9F}" destId="{6538FA05-1C1F-474C-878A-43D353D23276}" srcOrd="2" destOrd="0" presId="urn:microsoft.com/office/officeart/2005/8/layout/orgChart1"/>
    <dgm:cxn modelId="{49BC4819-8BED-48D5-9E59-CEF2EB72B723}" type="presParOf" srcId="{37C64548-96E2-4116-B29E-47D91378F322}" destId="{1001071A-EBD1-4EFA-A1F1-F8B7F63EC6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052233-9824-4B4E-A8E7-5D4D6820C6C0}" type="doc">
      <dgm:prSet loTypeId="urn:microsoft.com/office/officeart/2005/8/layout/hierarchy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069C272-7D49-4DC6-8851-196C682B7F38}">
      <dgm:prSet phldrT="[文本]" custT="1"/>
      <dgm:spPr/>
      <dgm:t>
        <a:bodyPr/>
        <a:lstStyle/>
        <a:p>
          <a:r>
            <a:rPr lang="zh-CN" altLang="en-US" sz="4100" dirty="0"/>
            <a:t>结论成果</a:t>
          </a:r>
        </a:p>
      </dgm:t>
    </dgm:pt>
    <dgm:pt modelId="{B8D29259-576D-4042-8B94-2D339DFE3D69}" type="parTrans" cxnId="{52A0ADF5-3A2F-4CDF-B8FC-713D4295CFF7}">
      <dgm:prSet/>
      <dgm:spPr/>
      <dgm:t>
        <a:bodyPr/>
        <a:lstStyle/>
        <a:p>
          <a:endParaRPr lang="zh-CN" altLang="en-US"/>
        </a:p>
      </dgm:t>
    </dgm:pt>
    <dgm:pt modelId="{ACA8B271-F48E-4064-80DE-45005207D06E}" type="sibTrans" cxnId="{52A0ADF5-3A2F-4CDF-B8FC-713D4295CFF7}">
      <dgm:prSet/>
      <dgm:spPr/>
      <dgm:t>
        <a:bodyPr/>
        <a:lstStyle/>
        <a:p>
          <a:endParaRPr lang="zh-CN" altLang="en-US"/>
        </a:p>
      </dgm:t>
    </dgm:pt>
    <dgm:pt modelId="{EAC75E6A-6C41-4D5F-AC03-4319B620BC76}">
      <dgm:prSet phldrT="[文本]" custT="1"/>
      <dgm:spPr/>
      <dgm:t>
        <a:bodyPr/>
        <a:lstStyle/>
        <a:p>
          <a:r>
            <a:rPr lang="zh-CN" altLang="en-US" sz="2000" dirty="0"/>
            <a:t>“光伏贷”扶贫绩效</a:t>
          </a:r>
        </a:p>
      </dgm:t>
    </dgm:pt>
    <dgm:pt modelId="{F3794D01-9300-4037-BEEC-C1CD71367A15}" type="parTrans" cxnId="{0E7AB8BE-757C-4382-93BB-BC57315A8B66}">
      <dgm:prSet/>
      <dgm:spPr/>
      <dgm:t>
        <a:bodyPr/>
        <a:lstStyle/>
        <a:p>
          <a:endParaRPr lang="zh-CN" altLang="en-US"/>
        </a:p>
      </dgm:t>
    </dgm:pt>
    <dgm:pt modelId="{8AEFA61C-A48D-46D7-8A25-DAC78F68AB13}" type="sibTrans" cxnId="{0E7AB8BE-757C-4382-93BB-BC57315A8B66}">
      <dgm:prSet/>
      <dgm:spPr/>
      <dgm:t>
        <a:bodyPr/>
        <a:lstStyle/>
        <a:p>
          <a:endParaRPr lang="zh-CN" altLang="en-US"/>
        </a:p>
      </dgm:t>
    </dgm:pt>
    <dgm:pt modelId="{94D71367-F171-4002-BE58-E10816E139FC}">
      <dgm:prSet phldrT="[文本]" custT="1"/>
      <dgm:spPr/>
      <dgm:t>
        <a:bodyPr/>
        <a:lstStyle/>
        <a:p>
          <a:r>
            <a:rPr lang="zh-CN" altLang="en-US" sz="2000" dirty="0"/>
            <a:t>扶贫绩效影响因素</a:t>
          </a:r>
        </a:p>
      </dgm:t>
    </dgm:pt>
    <dgm:pt modelId="{9252CA6F-AB9C-43D8-B259-F5D4FC47CFC1}" type="parTrans" cxnId="{F65C4530-EFDC-4F61-ADBC-54D56D0FBD63}">
      <dgm:prSet/>
      <dgm:spPr/>
      <dgm:t>
        <a:bodyPr/>
        <a:lstStyle/>
        <a:p>
          <a:endParaRPr lang="zh-CN" altLang="en-US"/>
        </a:p>
      </dgm:t>
    </dgm:pt>
    <dgm:pt modelId="{DC46D936-A926-4C98-A982-29975BD8CDBD}" type="sibTrans" cxnId="{F65C4530-EFDC-4F61-ADBC-54D56D0FBD63}">
      <dgm:prSet/>
      <dgm:spPr/>
      <dgm:t>
        <a:bodyPr/>
        <a:lstStyle/>
        <a:p>
          <a:endParaRPr lang="zh-CN" altLang="en-US"/>
        </a:p>
      </dgm:t>
    </dgm:pt>
    <dgm:pt modelId="{D6127142-873D-4887-B70E-7F1178AA80A2}" type="pres">
      <dgm:prSet presAssocID="{5A052233-9824-4B4E-A8E7-5D4D6820C6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3FB7EA-C75D-4B04-9C83-98DE023EA62B}" type="pres">
      <dgm:prSet presAssocID="{6069C272-7D49-4DC6-8851-196C682B7F38}" presName="root" presStyleCnt="0"/>
      <dgm:spPr/>
    </dgm:pt>
    <dgm:pt modelId="{D06339F7-A9A0-410A-9A0A-7B47A5D0AF3D}" type="pres">
      <dgm:prSet presAssocID="{6069C272-7D49-4DC6-8851-196C682B7F38}" presName="rootComposite" presStyleCnt="0"/>
      <dgm:spPr/>
    </dgm:pt>
    <dgm:pt modelId="{128C3AA2-E320-4BE9-AD8D-7723A58DEE9A}" type="pres">
      <dgm:prSet presAssocID="{6069C272-7D49-4DC6-8851-196C682B7F38}" presName="rootText" presStyleLbl="node1" presStyleIdx="0" presStyleCnt="1" custScaleY="104027"/>
      <dgm:spPr/>
    </dgm:pt>
    <dgm:pt modelId="{2088F95E-5A1C-40C4-82A2-BE75B8FA8C61}" type="pres">
      <dgm:prSet presAssocID="{6069C272-7D49-4DC6-8851-196C682B7F38}" presName="rootConnector" presStyleLbl="node1" presStyleIdx="0" presStyleCnt="1"/>
      <dgm:spPr/>
    </dgm:pt>
    <dgm:pt modelId="{93A8E072-5CF5-4DD4-AB88-13BA46F0C85E}" type="pres">
      <dgm:prSet presAssocID="{6069C272-7D49-4DC6-8851-196C682B7F38}" presName="childShape" presStyleCnt="0"/>
      <dgm:spPr/>
    </dgm:pt>
    <dgm:pt modelId="{BDBD2DF1-C2BC-46B6-AA85-C2A3B0BE6097}" type="pres">
      <dgm:prSet presAssocID="{F3794D01-9300-4037-BEEC-C1CD71367A15}" presName="Name13" presStyleLbl="parChTrans1D2" presStyleIdx="0" presStyleCnt="2"/>
      <dgm:spPr/>
    </dgm:pt>
    <dgm:pt modelId="{F5BCA794-E475-4F89-A821-42C7CE1B24EA}" type="pres">
      <dgm:prSet presAssocID="{EAC75E6A-6C41-4D5F-AC03-4319B620BC76}" presName="childText" presStyleLbl="bgAcc1" presStyleIdx="0" presStyleCnt="2">
        <dgm:presLayoutVars>
          <dgm:bulletEnabled val="1"/>
        </dgm:presLayoutVars>
      </dgm:prSet>
      <dgm:spPr/>
    </dgm:pt>
    <dgm:pt modelId="{CA0D0E76-7FBC-4DF5-BAD9-4813825138A4}" type="pres">
      <dgm:prSet presAssocID="{9252CA6F-AB9C-43D8-B259-F5D4FC47CFC1}" presName="Name13" presStyleLbl="parChTrans1D2" presStyleIdx="1" presStyleCnt="2"/>
      <dgm:spPr/>
    </dgm:pt>
    <dgm:pt modelId="{E8F70028-1376-41CC-8010-8660D3424807}" type="pres">
      <dgm:prSet presAssocID="{94D71367-F171-4002-BE58-E10816E139FC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F65C4530-EFDC-4F61-ADBC-54D56D0FBD63}" srcId="{6069C272-7D49-4DC6-8851-196C682B7F38}" destId="{94D71367-F171-4002-BE58-E10816E139FC}" srcOrd="1" destOrd="0" parTransId="{9252CA6F-AB9C-43D8-B259-F5D4FC47CFC1}" sibTransId="{DC46D936-A926-4C98-A982-29975BD8CDBD}"/>
    <dgm:cxn modelId="{56B0187A-9B9A-4199-A0B6-037A3BA70D3E}" type="presOf" srcId="{94D71367-F171-4002-BE58-E10816E139FC}" destId="{E8F70028-1376-41CC-8010-8660D3424807}" srcOrd="0" destOrd="0" presId="urn:microsoft.com/office/officeart/2005/8/layout/hierarchy3"/>
    <dgm:cxn modelId="{0AB1BC7A-BB55-42C8-B02A-4714E6ED7999}" type="presOf" srcId="{6069C272-7D49-4DC6-8851-196C682B7F38}" destId="{128C3AA2-E320-4BE9-AD8D-7723A58DEE9A}" srcOrd="0" destOrd="0" presId="urn:microsoft.com/office/officeart/2005/8/layout/hierarchy3"/>
    <dgm:cxn modelId="{D6C60E9C-EB3F-4DD6-AEA6-2478B83F5776}" type="presOf" srcId="{5A052233-9824-4B4E-A8E7-5D4D6820C6C0}" destId="{D6127142-873D-4887-B70E-7F1178AA80A2}" srcOrd="0" destOrd="0" presId="urn:microsoft.com/office/officeart/2005/8/layout/hierarchy3"/>
    <dgm:cxn modelId="{0E7AB8BE-757C-4382-93BB-BC57315A8B66}" srcId="{6069C272-7D49-4DC6-8851-196C682B7F38}" destId="{EAC75E6A-6C41-4D5F-AC03-4319B620BC76}" srcOrd="0" destOrd="0" parTransId="{F3794D01-9300-4037-BEEC-C1CD71367A15}" sibTransId="{8AEFA61C-A48D-46D7-8A25-DAC78F68AB13}"/>
    <dgm:cxn modelId="{DF76EDD4-06A8-4C65-BE68-710B3BFA2A72}" type="presOf" srcId="{EAC75E6A-6C41-4D5F-AC03-4319B620BC76}" destId="{F5BCA794-E475-4F89-A821-42C7CE1B24EA}" srcOrd="0" destOrd="0" presId="urn:microsoft.com/office/officeart/2005/8/layout/hierarchy3"/>
    <dgm:cxn modelId="{868FA8DB-A5FB-45F7-B2CA-3B37A416113F}" type="presOf" srcId="{6069C272-7D49-4DC6-8851-196C682B7F38}" destId="{2088F95E-5A1C-40C4-82A2-BE75B8FA8C61}" srcOrd="1" destOrd="0" presId="urn:microsoft.com/office/officeart/2005/8/layout/hierarchy3"/>
    <dgm:cxn modelId="{ED918EE0-CFAD-465D-90F5-9D22898C00A7}" type="presOf" srcId="{9252CA6F-AB9C-43D8-B259-F5D4FC47CFC1}" destId="{CA0D0E76-7FBC-4DF5-BAD9-4813825138A4}" srcOrd="0" destOrd="0" presId="urn:microsoft.com/office/officeart/2005/8/layout/hierarchy3"/>
    <dgm:cxn modelId="{684192E0-3115-469C-8509-CCAD3F175557}" type="presOf" srcId="{F3794D01-9300-4037-BEEC-C1CD71367A15}" destId="{BDBD2DF1-C2BC-46B6-AA85-C2A3B0BE6097}" srcOrd="0" destOrd="0" presId="urn:microsoft.com/office/officeart/2005/8/layout/hierarchy3"/>
    <dgm:cxn modelId="{52A0ADF5-3A2F-4CDF-B8FC-713D4295CFF7}" srcId="{5A052233-9824-4B4E-A8E7-5D4D6820C6C0}" destId="{6069C272-7D49-4DC6-8851-196C682B7F38}" srcOrd="0" destOrd="0" parTransId="{B8D29259-576D-4042-8B94-2D339DFE3D69}" sibTransId="{ACA8B271-F48E-4064-80DE-45005207D06E}"/>
    <dgm:cxn modelId="{1FE628E9-4A11-4B03-B696-B904EAAD8E3C}" type="presParOf" srcId="{D6127142-873D-4887-B70E-7F1178AA80A2}" destId="{7B3FB7EA-C75D-4B04-9C83-98DE023EA62B}" srcOrd="0" destOrd="0" presId="urn:microsoft.com/office/officeart/2005/8/layout/hierarchy3"/>
    <dgm:cxn modelId="{0DB72BC7-2EE1-4744-8277-56E8F9C8F345}" type="presParOf" srcId="{7B3FB7EA-C75D-4B04-9C83-98DE023EA62B}" destId="{D06339F7-A9A0-410A-9A0A-7B47A5D0AF3D}" srcOrd="0" destOrd="0" presId="urn:microsoft.com/office/officeart/2005/8/layout/hierarchy3"/>
    <dgm:cxn modelId="{F88B765C-DA7D-4F35-9BF0-718E3E7C0439}" type="presParOf" srcId="{D06339F7-A9A0-410A-9A0A-7B47A5D0AF3D}" destId="{128C3AA2-E320-4BE9-AD8D-7723A58DEE9A}" srcOrd="0" destOrd="0" presId="urn:microsoft.com/office/officeart/2005/8/layout/hierarchy3"/>
    <dgm:cxn modelId="{97592CA6-4302-4CA8-BF7F-EA6DEA33C4D6}" type="presParOf" srcId="{D06339F7-A9A0-410A-9A0A-7B47A5D0AF3D}" destId="{2088F95E-5A1C-40C4-82A2-BE75B8FA8C61}" srcOrd="1" destOrd="0" presId="urn:microsoft.com/office/officeart/2005/8/layout/hierarchy3"/>
    <dgm:cxn modelId="{CAAAAD4B-73AE-48E2-9FB9-2BBBB42A5CAE}" type="presParOf" srcId="{7B3FB7EA-C75D-4B04-9C83-98DE023EA62B}" destId="{93A8E072-5CF5-4DD4-AB88-13BA46F0C85E}" srcOrd="1" destOrd="0" presId="urn:microsoft.com/office/officeart/2005/8/layout/hierarchy3"/>
    <dgm:cxn modelId="{BA9946A1-547F-427B-A9C7-C6E14B63675F}" type="presParOf" srcId="{93A8E072-5CF5-4DD4-AB88-13BA46F0C85E}" destId="{BDBD2DF1-C2BC-46B6-AA85-C2A3B0BE6097}" srcOrd="0" destOrd="0" presId="urn:microsoft.com/office/officeart/2005/8/layout/hierarchy3"/>
    <dgm:cxn modelId="{86EF1946-2DA1-4B47-BEC4-97BEF0EF5ED0}" type="presParOf" srcId="{93A8E072-5CF5-4DD4-AB88-13BA46F0C85E}" destId="{F5BCA794-E475-4F89-A821-42C7CE1B24EA}" srcOrd="1" destOrd="0" presId="urn:microsoft.com/office/officeart/2005/8/layout/hierarchy3"/>
    <dgm:cxn modelId="{3AF2DC7C-7573-4D13-A7B8-69247566889E}" type="presParOf" srcId="{93A8E072-5CF5-4DD4-AB88-13BA46F0C85E}" destId="{CA0D0E76-7FBC-4DF5-BAD9-4813825138A4}" srcOrd="2" destOrd="0" presId="urn:microsoft.com/office/officeart/2005/8/layout/hierarchy3"/>
    <dgm:cxn modelId="{35D2B34E-4223-492F-A633-D4C5D09329DA}" type="presParOf" srcId="{93A8E072-5CF5-4DD4-AB88-13BA46F0C85E}" destId="{E8F70028-1376-41CC-8010-8660D342480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2EFFC-2CD3-43E7-AB2D-45B42F6F9388}">
      <dsp:nvSpPr>
        <dsp:cNvPr id="0" name=""/>
        <dsp:cNvSpPr/>
      </dsp:nvSpPr>
      <dsp:spPr>
        <a:xfrm>
          <a:off x="4158723" y="2731333"/>
          <a:ext cx="280554" cy="2023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3086"/>
              </a:lnTo>
              <a:lnTo>
                <a:pt x="280554" y="20230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A33B2-DBB1-4675-BCEC-3AAD9AE34299}">
      <dsp:nvSpPr>
        <dsp:cNvPr id="0" name=""/>
        <dsp:cNvSpPr/>
      </dsp:nvSpPr>
      <dsp:spPr>
        <a:xfrm>
          <a:off x="3802620" y="1246698"/>
          <a:ext cx="1192517" cy="439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558"/>
              </a:lnTo>
              <a:lnTo>
                <a:pt x="1192517" y="219558"/>
              </a:lnTo>
              <a:lnTo>
                <a:pt x="1192517" y="439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607E5-903D-4411-98C1-593CF8F22ABE}">
      <dsp:nvSpPr>
        <dsp:cNvPr id="0" name=""/>
        <dsp:cNvSpPr/>
      </dsp:nvSpPr>
      <dsp:spPr>
        <a:xfrm>
          <a:off x="1497965" y="2731333"/>
          <a:ext cx="284631" cy="2402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2975"/>
              </a:lnTo>
              <a:lnTo>
                <a:pt x="284631" y="24029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D759B-31B7-4D59-9852-C5BCFC4E5E82}">
      <dsp:nvSpPr>
        <dsp:cNvPr id="0" name=""/>
        <dsp:cNvSpPr/>
      </dsp:nvSpPr>
      <dsp:spPr>
        <a:xfrm>
          <a:off x="1497965" y="2731333"/>
          <a:ext cx="284631" cy="961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1876"/>
              </a:lnTo>
              <a:lnTo>
                <a:pt x="284631" y="9618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93EBDC-F65D-4428-9A3B-587C88927619}">
      <dsp:nvSpPr>
        <dsp:cNvPr id="0" name=""/>
        <dsp:cNvSpPr/>
      </dsp:nvSpPr>
      <dsp:spPr>
        <a:xfrm>
          <a:off x="2334379" y="1246698"/>
          <a:ext cx="1468241" cy="439117"/>
        </a:xfrm>
        <a:custGeom>
          <a:avLst/>
          <a:gdLst/>
          <a:ahLst/>
          <a:cxnLst/>
          <a:rect l="0" t="0" r="0" b="0"/>
          <a:pathLst>
            <a:path>
              <a:moveTo>
                <a:pt x="1468241" y="0"/>
              </a:moveTo>
              <a:lnTo>
                <a:pt x="1468241" y="219558"/>
              </a:lnTo>
              <a:lnTo>
                <a:pt x="0" y="219558"/>
              </a:lnTo>
              <a:lnTo>
                <a:pt x="0" y="439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A9A38-CE4F-4475-B49D-A6876372B666}">
      <dsp:nvSpPr>
        <dsp:cNvPr id="0" name=""/>
        <dsp:cNvSpPr/>
      </dsp:nvSpPr>
      <dsp:spPr>
        <a:xfrm>
          <a:off x="2588879" y="2971"/>
          <a:ext cx="2427482" cy="12437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实证分析</a:t>
          </a:r>
        </a:p>
      </dsp:txBody>
      <dsp:txXfrm>
        <a:off x="2588879" y="2971"/>
        <a:ext cx="2427482" cy="1243726"/>
      </dsp:txXfrm>
    </dsp:sp>
    <dsp:sp modelId="{E4CC8086-3C44-40B6-B2AF-91F82B53E140}">
      <dsp:nvSpPr>
        <dsp:cNvPr id="0" name=""/>
        <dsp:cNvSpPr/>
      </dsp:nvSpPr>
      <dsp:spPr>
        <a:xfrm>
          <a:off x="1288861" y="1685815"/>
          <a:ext cx="2091035" cy="104551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宏观视角</a:t>
          </a:r>
        </a:p>
      </dsp:txBody>
      <dsp:txXfrm>
        <a:off x="1288861" y="1685815"/>
        <a:ext cx="2091035" cy="1045517"/>
      </dsp:txXfrm>
    </dsp:sp>
    <dsp:sp modelId="{95C3F011-31F8-4117-98E8-52A0E7430AE6}">
      <dsp:nvSpPr>
        <dsp:cNvPr id="0" name=""/>
        <dsp:cNvSpPr/>
      </dsp:nvSpPr>
      <dsp:spPr>
        <a:xfrm>
          <a:off x="1782597" y="3170450"/>
          <a:ext cx="2091035" cy="104551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超效率</a:t>
          </a:r>
          <a:r>
            <a:rPr lang="en-US" altLang="zh-CN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DEA</a:t>
          </a:r>
          <a:r>
            <a:rPr lang="zh-CN" alt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模型</a:t>
          </a:r>
          <a:endParaRPr lang="en-US" altLang="zh-CN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宏观金融扶贫绩效测算</a:t>
          </a:r>
          <a:endParaRPr lang="zh-CN" altLang="en-US" sz="1400" b="0" kern="1200" dirty="0">
            <a:effectLst/>
          </a:endParaRPr>
        </a:p>
      </dsp:txBody>
      <dsp:txXfrm>
        <a:off x="1782597" y="3170450"/>
        <a:ext cx="2091035" cy="1045517"/>
      </dsp:txXfrm>
    </dsp:sp>
    <dsp:sp modelId="{44EC5A56-0295-4EC2-AC9F-452A88F05C95}">
      <dsp:nvSpPr>
        <dsp:cNvPr id="0" name=""/>
        <dsp:cNvSpPr/>
      </dsp:nvSpPr>
      <dsp:spPr>
        <a:xfrm>
          <a:off x="1782597" y="4611550"/>
          <a:ext cx="2091035" cy="104551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虚拟解释变量模型</a:t>
          </a:r>
          <a:endParaRPr lang="en-US" altLang="zh-CN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40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“光伏贷”对区域金融扶贫绩效的</a:t>
          </a:r>
          <a:r>
            <a:rPr lang="zh-CN" altLang="en-US" sz="140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影</a:t>
          </a:r>
          <a:r>
            <a:rPr lang="zh-CN" altLang="zh-CN" sz="140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响</a:t>
          </a:r>
          <a:endParaRPr lang="zh-CN" altLang="en-US" sz="1400" kern="1200" dirty="0">
            <a:effectLst/>
          </a:endParaRPr>
        </a:p>
      </dsp:txBody>
      <dsp:txXfrm>
        <a:off x="1782597" y="4611550"/>
        <a:ext cx="2091035" cy="1045517"/>
      </dsp:txXfrm>
    </dsp:sp>
    <dsp:sp modelId="{3A2C948E-543E-4C28-B97B-92D6E0C98DE8}">
      <dsp:nvSpPr>
        <dsp:cNvPr id="0" name=""/>
        <dsp:cNvSpPr/>
      </dsp:nvSpPr>
      <dsp:spPr>
        <a:xfrm>
          <a:off x="3949620" y="1685815"/>
          <a:ext cx="2091035" cy="104551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微观视角</a:t>
          </a:r>
        </a:p>
      </dsp:txBody>
      <dsp:txXfrm>
        <a:off x="3949620" y="1685815"/>
        <a:ext cx="2091035" cy="1045517"/>
      </dsp:txXfrm>
    </dsp:sp>
    <dsp:sp modelId="{F89FC388-B21B-4018-BE7D-7A4A691FE870}">
      <dsp:nvSpPr>
        <dsp:cNvPr id="0" name=""/>
        <dsp:cNvSpPr/>
      </dsp:nvSpPr>
      <dsp:spPr>
        <a:xfrm>
          <a:off x="4439278" y="4231661"/>
          <a:ext cx="2091035" cy="104551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AHP</a:t>
          </a: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层次分析法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40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“光伏贷”扶贫绩效评价</a:t>
          </a:r>
          <a:endParaRPr lang="zh-CN" altLang="en-US" sz="1400" kern="1200" dirty="0">
            <a:effectLst/>
          </a:endParaRPr>
        </a:p>
      </dsp:txBody>
      <dsp:txXfrm>
        <a:off x="4439278" y="4231661"/>
        <a:ext cx="2091035" cy="1045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C3AA2-E320-4BE9-AD8D-7723A58DEE9A}">
      <dsp:nvSpPr>
        <dsp:cNvPr id="0" name=""/>
        <dsp:cNvSpPr/>
      </dsp:nvSpPr>
      <dsp:spPr>
        <a:xfrm>
          <a:off x="0" y="527635"/>
          <a:ext cx="2339281" cy="1216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/>
            <a:t>结论成果</a:t>
          </a:r>
        </a:p>
      </dsp:txBody>
      <dsp:txXfrm>
        <a:off x="35637" y="563272"/>
        <a:ext cx="2268007" cy="1145467"/>
      </dsp:txXfrm>
    </dsp:sp>
    <dsp:sp modelId="{BDBD2DF1-C2BC-46B6-AA85-C2A3B0BE6097}">
      <dsp:nvSpPr>
        <dsp:cNvPr id="0" name=""/>
        <dsp:cNvSpPr/>
      </dsp:nvSpPr>
      <dsp:spPr>
        <a:xfrm>
          <a:off x="233928" y="1744377"/>
          <a:ext cx="233928" cy="877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7230"/>
              </a:lnTo>
              <a:lnTo>
                <a:pt x="233928" y="8772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BCA794-E475-4F89-A821-42C7CE1B24EA}">
      <dsp:nvSpPr>
        <dsp:cNvPr id="0" name=""/>
        <dsp:cNvSpPr/>
      </dsp:nvSpPr>
      <dsp:spPr>
        <a:xfrm>
          <a:off x="467856" y="2036787"/>
          <a:ext cx="1871424" cy="1169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“光伏贷”扶贫绩效</a:t>
          </a:r>
        </a:p>
      </dsp:txBody>
      <dsp:txXfrm>
        <a:off x="502114" y="2071045"/>
        <a:ext cx="1802908" cy="1101124"/>
      </dsp:txXfrm>
    </dsp:sp>
    <dsp:sp modelId="{CA0D0E76-7FBC-4DF5-BAD9-4813825138A4}">
      <dsp:nvSpPr>
        <dsp:cNvPr id="0" name=""/>
        <dsp:cNvSpPr/>
      </dsp:nvSpPr>
      <dsp:spPr>
        <a:xfrm>
          <a:off x="233928" y="1744377"/>
          <a:ext cx="233928" cy="2339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9280"/>
              </a:lnTo>
              <a:lnTo>
                <a:pt x="233928" y="23392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70028-1376-41CC-8010-8660D3424807}">
      <dsp:nvSpPr>
        <dsp:cNvPr id="0" name=""/>
        <dsp:cNvSpPr/>
      </dsp:nvSpPr>
      <dsp:spPr>
        <a:xfrm>
          <a:off x="467856" y="3498838"/>
          <a:ext cx="1871424" cy="1169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扶贫绩效影响因素</a:t>
          </a:r>
        </a:p>
      </dsp:txBody>
      <dsp:txXfrm>
        <a:off x="502114" y="3533096"/>
        <a:ext cx="1802908" cy="1101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2019/9/20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95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09482" y="1388113"/>
            <a:ext cx="8998857" cy="3053258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6000" dirty="0"/>
              <a:t>惠普金融背景下</a:t>
            </a:r>
            <a:r>
              <a:rPr lang="en-US" altLang="zh-CN" sz="6000" dirty="0"/>
              <a:t>“</a:t>
            </a:r>
            <a:r>
              <a:rPr lang="zh-CN" altLang="zh-CN" sz="6000" dirty="0"/>
              <a:t>光伏贷</a:t>
            </a:r>
            <a:r>
              <a:rPr lang="en-US" altLang="zh-CN" sz="6000" dirty="0"/>
              <a:t>”</a:t>
            </a:r>
            <a:r>
              <a:rPr lang="zh-CN" altLang="zh-CN" sz="6000" dirty="0"/>
              <a:t>精准扶贫绩效测度</a:t>
            </a:r>
            <a:endParaRPr lang="en-US" altLang="zh-CN" sz="6000" dirty="0"/>
          </a:p>
          <a:p>
            <a:pPr marL="0" indent="0">
              <a:buNone/>
            </a:pPr>
            <a:r>
              <a:rPr lang="en-US" altLang="zh-CN" sz="6000" dirty="0"/>
              <a:t>                   </a:t>
            </a:r>
            <a:r>
              <a:rPr lang="zh-CN" altLang="zh-CN" sz="2800" dirty="0"/>
              <a:t>——以湖北省荆州市、孝感市</a:t>
            </a:r>
            <a:r>
              <a:rPr lang="en-US" altLang="zh-CN" sz="2800" dirty="0"/>
              <a:t>                   </a:t>
            </a:r>
          </a:p>
          <a:p>
            <a:pPr marL="0" indent="0">
              <a:buNone/>
            </a:pPr>
            <a:r>
              <a:rPr lang="en-US" altLang="zh-CN" sz="2800" dirty="0"/>
              <a:t>                                  </a:t>
            </a:r>
            <a:r>
              <a:rPr lang="zh-CN" altLang="zh-CN" sz="2800" dirty="0"/>
              <a:t>神农架林区为例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882648" y="5589997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小组成员：刘健琦   </a:t>
            </a:r>
            <a:r>
              <a:rPr lang="zh-CN" altLang="zh-CN" dirty="0"/>
              <a:t>覃显智</a:t>
            </a:r>
            <a:r>
              <a:rPr lang="en-US" altLang="zh-CN" dirty="0"/>
              <a:t>  </a:t>
            </a:r>
            <a:r>
              <a:rPr lang="zh-CN" altLang="en-US" dirty="0">
                <a:sym typeface="+mn-lt"/>
              </a:rPr>
              <a:t>刘智颖</a:t>
            </a:r>
            <a:endParaRPr lang="en-US" altLang="zh-CN" dirty="0">
              <a:sym typeface="+mn-lt"/>
            </a:endParaRPr>
          </a:p>
          <a:p>
            <a:pPr algn="l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6887189" y="6043387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指导老师：李建华   袁南南</a:t>
            </a:r>
            <a:endParaRPr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868134" y="5099393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 报告人：许蔼慈  </a:t>
            </a:r>
            <a:r>
              <a:rPr lang="zh-CN" altLang="en-US" dirty="0"/>
              <a:t>王婷子</a:t>
            </a:r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0687" y="5647175"/>
            <a:ext cx="8229598" cy="1085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Yi= 0.158+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0.0624GFDK1i 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0.120JRSHi 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μ</a:t>
            </a:r>
            <a:r>
              <a:rPr lang="en-US" altLang="zh-CN" sz="2400" b="1" kern="100" dirty="0" err="1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endParaRPr lang="en-US" altLang="zh-CN" sz="2400" b="1" kern="100" dirty="0"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/>
              <a:t>R</a:t>
            </a:r>
            <a:r>
              <a:rPr lang="en-US" altLang="zh-CN" b="1" baseline="30000" dirty="0"/>
              <a:t>2</a:t>
            </a:r>
            <a:r>
              <a:rPr lang="en-US" altLang="zh-CN" dirty="0"/>
              <a:t>=0.713               </a:t>
            </a:r>
            <a:r>
              <a:rPr lang="en-US" altLang="zh-CN" b="1" dirty="0"/>
              <a:t>n</a:t>
            </a:r>
            <a:r>
              <a:rPr lang="en-US" altLang="zh-CN" dirty="0"/>
              <a:t>=48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69323"/>
              </p:ext>
            </p:extLst>
          </p:nvPr>
        </p:nvGraphicFramePr>
        <p:xfrm>
          <a:off x="2220687" y="731067"/>
          <a:ext cx="8845771" cy="50658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1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7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Variable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Coefficient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Std. Error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t-Statistic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Prob. 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C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0.157657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0.010113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15.59022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0.0000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JRSH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0.120059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0.026273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4.569598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0.0000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GFDK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0.062463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0.021115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2.958161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0.0051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JRSH*GFDK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-0.074315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0.042447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-1.750767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0.0873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JRXL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-0.045652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0.028243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-1.616391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0.1135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CZZC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-1.35E-10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2.28E-10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-0.594200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0.5556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R-squared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0.712707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Mean dependent var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0.206366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Adjusted R-squared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0.678506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S.D. dependent var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0.020844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S.E. of regression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0.011819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Akaike info criterion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-5.921819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Sum squared resid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0.005867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Schwarz criterion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-5.687919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Log likelihood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148.1237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   </a:t>
                      </a:r>
                      <a:r>
                        <a:rPr lang="en-US" sz="1400" kern="0" dirty="0" err="1">
                          <a:effectLst/>
                        </a:rPr>
                        <a:t>Hannan</a:t>
                      </a:r>
                      <a:r>
                        <a:rPr lang="en-US" sz="1400" kern="0" dirty="0">
                          <a:effectLst/>
                        </a:rPr>
                        <a:t>-Quinn </a:t>
                      </a:r>
                      <a:r>
                        <a:rPr lang="en-US" sz="1400" kern="0" dirty="0" err="1">
                          <a:effectLst/>
                        </a:rPr>
                        <a:t>criter</a:t>
                      </a:r>
                      <a:r>
                        <a:rPr lang="en-US" sz="1400" kern="0" dirty="0">
                          <a:effectLst/>
                        </a:rPr>
                        <a:t>.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-5.833428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795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F-statistic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20.83847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Durbin-Watson stat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2.450011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51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Prob(F-statistic)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0.000000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7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80336" y="2377073"/>
            <a:ext cx="222035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  <a:p>
            <a:pPr algn="ctr"/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微观视角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70401" y="3270385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885957" y="51681"/>
            <a:ext cx="840656" cy="771025"/>
          </a:xfrm>
          <a:custGeom>
            <a:avLst/>
            <a:gdLst>
              <a:gd name="T0" fmla="*/ 2147483647 w 1022"/>
              <a:gd name="T1" fmla="*/ 2147483647 h 973"/>
              <a:gd name="T2" fmla="*/ 2147483647 w 1022"/>
              <a:gd name="T3" fmla="*/ 2147483647 h 973"/>
              <a:gd name="T4" fmla="*/ 2147483647 w 1022"/>
              <a:gd name="T5" fmla="*/ 2147483647 h 973"/>
              <a:gd name="T6" fmla="*/ 2147483647 w 1022"/>
              <a:gd name="T7" fmla="*/ 2147483647 h 973"/>
              <a:gd name="T8" fmla="*/ 2147483647 w 1022"/>
              <a:gd name="T9" fmla="*/ 2147483647 h 973"/>
              <a:gd name="T10" fmla="*/ 2147483647 w 1022"/>
              <a:gd name="T11" fmla="*/ 2147483647 h 973"/>
              <a:gd name="T12" fmla="*/ 2147483647 w 1022"/>
              <a:gd name="T13" fmla="*/ 2147483647 h 973"/>
              <a:gd name="T14" fmla="*/ 2147483647 w 1022"/>
              <a:gd name="T15" fmla="*/ 2147483647 h 973"/>
              <a:gd name="T16" fmla="*/ 2147483647 w 1022"/>
              <a:gd name="T17" fmla="*/ 2147483647 h 973"/>
              <a:gd name="T18" fmla="*/ 2147483647 w 1022"/>
              <a:gd name="T19" fmla="*/ 2147483647 h 973"/>
              <a:gd name="T20" fmla="*/ 2147483647 w 1022"/>
              <a:gd name="T21" fmla="*/ 2147483647 h 973"/>
              <a:gd name="T22" fmla="*/ 2147483647 w 1022"/>
              <a:gd name="T23" fmla="*/ 2147483647 h 973"/>
              <a:gd name="T24" fmla="*/ 2147483647 w 1022"/>
              <a:gd name="T25" fmla="*/ 2147483647 h 973"/>
              <a:gd name="T26" fmla="*/ 2147483647 w 1022"/>
              <a:gd name="T27" fmla="*/ 2147483647 h 973"/>
              <a:gd name="T28" fmla="*/ 2147483647 w 1022"/>
              <a:gd name="T29" fmla="*/ 2147483647 h 973"/>
              <a:gd name="T30" fmla="*/ 2147483647 w 1022"/>
              <a:gd name="T31" fmla="*/ 2147483647 h 973"/>
              <a:gd name="T32" fmla="*/ 2147483647 w 1022"/>
              <a:gd name="T33" fmla="*/ 2147483647 h 973"/>
              <a:gd name="T34" fmla="*/ 2147483647 w 1022"/>
              <a:gd name="T35" fmla="*/ 2147483647 h 973"/>
              <a:gd name="T36" fmla="*/ 2147483647 w 1022"/>
              <a:gd name="T37" fmla="*/ 2147483647 h 973"/>
              <a:gd name="T38" fmla="*/ 2147483647 w 1022"/>
              <a:gd name="T39" fmla="*/ 2147483647 h 973"/>
              <a:gd name="T40" fmla="*/ 2147483647 w 1022"/>
              <a:gd name="T41" fmla="*/ 2147483647 h 973"/>
              <a:gd name="T42" fmla="*/ 2147483647 w 1022"/>
              <a:gd name="T43" fmla="*/ 2147483647 h 973"/>
              <a:gd name="T44" fmla="*/ 2147483647 w 1022"/>
              <a:gd name="T45" fmla="*/ 2147483647 h 973"/>
              <a:gd name="T46" fmla="*/ 2147483647 w 1022"/>
              <a:gd name="T47" fmla="*/ 2147483647 h 973"/>
              <a:gd name="T48" fmla="*/ 2147483647 w 1022"/>
              <a:gd name="T49" fmla="*/ 2147483647 h 973"/>
              <a:gd name="T50" fmla="*/ 2147483647 w 1022"/>
              <a:gd name="T51" fmla="*/ 2147483647 h 973"/>
              <a:gd name="T52" fmla="*/ 2147483647 w 1022"/>
              <a:gd name="T53" fmla="*/ 2147483647 h 973"/>
              <a:gd name="T54" fmla="*/ 2147483647 w 1022"/>
              <a:gd name="T55" fmla="*/ 2147483647 h 973"/>
              <a:gd name="T56" fmla="*/ 2147483647 w 1022"/>
              <a:gd name="T57" fmla="*/ 2147483647 h 973"/>
              <a:gd name="T58" fmla="*/ 2147483647 w 1022"/>
              <a:gd name="T59" fmla="*/ 2147483647 h 973"/>
              <a:gd name="T60" fmla="*/ 2147483647 w 1022"/>
              <a:gd name="T61" fmla="*/ 2147483647 h 973"/>
              <a:gd name="T62" fmla="*/ 2147483647 w 1022"/>
              <a:gd name="T63" fmla="*/ 2147483647 h 973"/>
              <a:gd name="T64" fmla="*/ 2147483647 w 1022"/>
              <a:gd name="T65" fmla="*/ 2147483647 h 973"/>
              <a:gd name="T66" fmla="*/ 2147483647 w 1022"/>
              <a:gd name="T67" fmla="*/ 2147483647 h 973"/>
              <a:gd name="T68" fmla="*/ 2147483647 w 1022"/>
              <a:gd name="T69" fmla="*/ 2147483647 h 973"/>
              <a:gd name="T70" fmla="*/ 2147483647 w 1022"/>
              <a:gd name="T71" fmla="*/ 2147483647 h 973"/>
              <a:gd name="T72" fmla="*/ 2147483647 w 1022"/>
              <a:gd name="T73" fmla="*/ 2147483647 h 973"/>
              <a:gd name="T74" fmla="*/ 2147483647 w 1022"/>
              <a:gd name="T75" fmla="*/ 2147483647 h 973"/>
              <a:gd name="T76" fmla="*/ 2147483647 w 1022"/>
              <a:gd name="T77" fmla="*/ 2147483647 h 973"/>
              <a:gd name="T78" fmla="*/ 2147483647 w 1022"/>
              <a:gd name="T79" fmla="*/ 2147483647 h 973"/>
              <a:gd name="T80" fmla="*/ 2147483647 w 1022"/>
              <a:gd name="T81" fmla="*/ 2147483647 h 973"/>
              <a:gd name="T82" fmla="*/ 2147483647 w 1022"/>
              <a:gd name="T83" fmla="*/ 2147483647 h 973"/>
              <a:gd name="T84" fmla="*/ 2147483647 w 1022"/>
              <a:gd name="T85" fmla="*/ 2147483647 h 973"/>
              <a:gd name="T86" fmla="*/ 2147483647 w 1022"/>
              <a:gd name="T87" fmla="*/ 2147483647 h 97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ln/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31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72152" y="212727"/>
            <a:ext cx="1066800" cy="427037"/>
          </a:xfrm>
        </p:spPr>
        <p:txBody>
          <a:bodyPr/>
          <a:lstStyle/>
          <a:p>
            <a:r>
              <a:rPr lang="zh-CN" altLang="en-US" dirty="0"/>
              <a:t>二、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虚拟解释变量模型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951699" y="1772029"/>
            <a:ext cx="10323629" cy="139692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3" name="任意多边形 12"/>
          <p:cNvSpPr/>
          <p:nvPr/>
        </p:nvSpPr>
        <p:spPr>
          <a:xfrm>
            <a:off x="3043236" y="2224224"/>
            <a:ext cx="8232094" cy="1396926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5" name="任意多边形 14"/>
          <p:cNvSpPr/>
          <p:nvPr/>
        </p:nvSpPr>
        <p:spPr>
          <a:xfrm>
            <a:off x="5314049" y="2689866"/>
            <a:ext cx="5961282" cy="1396926"/>
          </a:xfrm>
          <a:custGeom>
            <a:avLst/>
            <a:gdLst>
              <a:gd name="connsiteX0" fmla="*/ 0 w 3121152"/>
              <a:gd name="connsiteY0" fmla="*/ 295937 h 1183746"/>
              <a:gd name="connsiteX1" fmla="*/ 2529279 w 3121152"/>
              <a:gd name="connsiteY1" fmla="*/ 295937 h 1183746"/>
              <a:gd name="connsiteX2" fmla="*/ 2529279 w 3121152"/>
              <a:gd name="connsiteY2" fmla="*/ 0 h 1183746"/>
              <a:gd name="connsiteX3" fmla="*/ 3121152 w 3121152"/>
              <a:gd name="connsiteY3" fmla="*/ 591873 h 1183746"/>
              <a:gd name="connsiteX4" fmla="*/ 2529279 w 3121152"/>
              <a:gd name="connsiteY4" fmla="*/ 1183746 h 1183746"/>
              <a:gd name="connsiteX5" fmla="*/ 2529279 w 3121152"/>
              <a:gd name="connsiteY5" fmla="*/ 887810 h 1183746"/>
              <a:gd name="connsiteX6" fmla="*/ 0 w 3121152"/>
              <a:gd name="connsiteY6" fmla="*/ 887810 h 1183746"/>
              <a:gd name="connsiteX7" fmla="*/ 0 w 3121152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152" h="1183746">
                <a:moveTo>
                  <a:pt x="0" y="295937"/>
                </a:moveTo>
                <a:lnTo>
                  <a:pt x="2529279" y="295937"/>
                </a:lnTo>
                <a:lnTo>
                  <a:pt x="2529279" y="0"/>
                </a:lnTo>
                <a:lnTo>
                  <a:pt x="3121152" y="591873"/>
                </a:lnTo>
                <a:lnTo>
                  <a:pt x="2529279" y="1183746"/>
                </a:lnTo>
                <a:lnTo>
                  <a:pt x="2529279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7" name="矩形 16"/>
          <p:cNvSpPr/>
          <p:nvPr/>
        </p:nvSpPr>
        <p:spPr>
          <a:xfrm>
            <a:off x="5314049" y="39688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问卷</a:t>
            </a:r>
            <a:r>
              <a:rPr lang="zh-CN" altLang="en-US" sz="2400" b="1" dirty="0"/>
              <a:t>调查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98466" y="4606766"/>
            <a:ext cx="261102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09585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设计、发放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 defTabSz="609585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回收、信度测试</a:t>
            </a:r>
          </a:p>
        </p:txBody>
      </p:sp>
      <p:sp>
        <p:nvSpPr>
          <p:cNvPr id="19" name="矩形 18"/>
          <p:cNvSpPr/>
          <p:nvPr/>
        </p:nvSpPr>
        <p:spPr>
          <a:xfrm>
            <a:off x="940518" y="30554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cs typeface="+mn-ea"/>
              </a:rPr>
              <a:t>指标体系构建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3439" y="3878465"/>
            <a:ext cx="2611025" cy="416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09585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指标分析选取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11054" y="2103102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82724" y="2568744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14049" y="3040518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5124" name="Picture 4" descr="C:\Users\DELL\Desktop\未标题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665" y="3155508"/>
            <a:ext cx="3924663" cy="131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4"/>
          <p:cNvSpPr txBox="1"/>
          <p:nvPr/>
        </p:nvSpPr>
        <p:spPr>
          <a:xfrm>
            <a:off x="7609824" y="3497694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406789" y="4357980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cs typeface="+mn-ea"/>
              </a:rPr>
              <a:t>“</a:t>
            </a:r>
            <a:r>
              <a:rPr lang="zh-CN" altLang="en-US" sz="2400" b="1" dirty="0">
                <a:cs typeface="+mn-ea"/>
              </a:rPr>
              <a:t>光伏贷</a:t>
            </a:r>
            <a:r>
              <a:rPr lang="en-US" altLang="zh-CN" sz="2400" b="1" dirty="0">
                <a:cs typeface="+mn-ea"/>
              </a:rPr>
              <a:t>”</a:t>
            </a:r>
            <a:r>
              <a:rPr lang="zh-CN" altLang="zh-CN" sz="2400" b="1" dirty="0">
                <a:cs typeface="+mn-ea"/>
              </a:rPr>
              <a:t>扶贫微</a:t>
            </a:r>
            <a:endParaRPr lang="en-US" altLang="zh-CN" sz="2400" b="1" dirty="0">
              <a:cs typeface="+mn-ea"/>
            </a:endParaRPr>
          </a:p>
          <a:p>
            <a:pPr lvl="0"/>
            <a:r>
              <a:rPr lang="zh-CN" altLang="zh-CN" sz="2400" b="1" dirty="0">
                <a:cs typeface="+mn-ea"/>
              </a:rPr>
              <a:t>观综合绩效测算</a:t>
            </a:r>
          </a:p>
        </p:txBody>
      </p:sp>
      <p:sp>
        <p:nvSpPr>
          <p:cNvPr id="22" name="矩形 21"/>
          <p:cNvSpPr/>
          <p:nvPr/>
        </p:nvSpPr>
        <p:spPr>
          <a:xfrm>
            <a:off x="3043236" y="348154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cs typeface="+mn-ea"/>
                <a:sym typeface="+mn-lt"/>
              </a:rPr>
              <a:t>德尔菲法赋权</a:t>
            </a:r>
          </a:p>
        </p:txBody>
      </p:sp>
      <p:sp>
        <p:nvSpPr>
          <p:cNvPr id="26" name="矩形 25"/>
          <p:cNvSpPr/>
          <p:nvPr/>
        </p:nvSpPr>
        <p:spPr>
          <a:xfrm>
            <a:off x="2565136" y="4357980"/>
            <a:ext cx="2369721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09585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专家匿名反馈赋权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10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72594" y="629155"/>
            <a:ext cx="12061350" cy="5230030"/>
            <a:chOff x="-4227536" y="309949"/>
            <a:chExt cx="15582474" cy="5314733"/>
          </a:xfrm>
        </p:grpSpPr>
        <p:sp>
          <p:nvSpPr>
            <p:cNvPr id="63" name="五边形 62"/>
            <p:cNvSpPr/>
            <p:nvPr/>
          </p:nvSpPr>
          <p:spPr>
            <a:xfrm>
              <a:off x="8625385" y="2770497"/>
              <a:ext cx="2729553" cy="791570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光伏贷</a:t>
              </a:r>
              <a:r>
                <a:rPr lang="zh-CN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扶贫微观绩效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0" name="直接连接符 69"/>
            <p:cNvCxnSpPr>
              <a:stCxn id="63" idx="1"/>
            </p:cNvCxnSpPr>
            <p:nvPr/>
          </p:nvCxnSpPr>
          <p:spPr>
            <a:xfrm flipH="1">
              <a:off x="-3821723" y="3166282"/>
              <a:ext cx="12447108" cy="2771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71" name="等腰三角形 70"/>
            <p:cNvSpPr/>
            <p:nvPr/>
          </p:nvSpPr>
          <p:spPr>
            <a:xfrm rot="5400000">
              <a:off x="-5197166" y="2985452"/>
              <a:ext cx="2356356" cy="41709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 flipH="1" flipV="1">
              <a:off x="7839248" y="2657832"/>
              <a:ext cx="581527" cy="492495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73" name="矩形 72"/>
            <p:cNvSpPr/>
            <p:nvPr/>
          </p:nvSpPr>
          <p:spPr>
            <a:xfrm rot="2892967">
              <a:off x="5514158" y="1439820"/>
              <a:ext cx="2539128" cy="542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信贷投放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5" name="文本框 28"/>
            <p:cNvSpPr txBox="1"/>
            <p:nvPr/>
          </p:nvSpPr>
          <p:spPr>
            <a:xfrm>
              <a:off x="4718046" y="1686089"/>
              <a:ext cx="2004383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sz="2000" dirty="0"/>
                <a:t>3.</a:t>
              </a:r>
              <a:r>
                <a:rPr lang="zh-CN" altLang="zh-CN" sz="2000" dirty="0"/>
                <a:t>偿还期限</a:t>
              </a:r>
              <a:endParaRPr lang="zh-CN" altLang="en-US" sz="2000" dirty="0"/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5233805" y="2587610"/>
              <a:ext cx="2122837" cy="935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76" name="文本框 31"/>
            <p:cNvSpPr txBox="1"/>
            <p:nvPr/>
          </p:nvSpPr>
          <p:spPr>
            <a:xfrm>
              <a:off x="5146535" y="2204328"/>
              <a:ext cx="1894791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贷款利率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 flipV="1">
              <a:off x="7234893" y="3150327"/>
              <a:ext cx="604355" cy="61436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78" name="矩形 77"/>
            <p:cNvSpPr/>
            <p:nvPr/>
          </p:nvSpPr>
          <p:spPr>
            <a:xfrm rot="18396274">
              <a:off x="5391904" y="4298951"/>
              <a:ext cx="2108772" cy="5426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政府配套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需求</a:t>
              </a:r>
            </a:p>
          </p:txBody>
        </p:sp>
        <p:cxnSp>
          <p:nvCxnSpPr>
            <p:cNvPr id="79" name="直接连接符 78"/>
            <p:cNvCxnSpPr/>
            <p:nvPr/>
          </p:nvCxnSpPr>
          <p:spPr>
            <a:xfrm flipH="1" flipV="1">
              <a:off x="3091772" y="4935568"/>
              <a:ext cx="2674306" cy="2457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 flipV="1">
              <a:off x="3462815" y="4428057"/>
              <a:ext cx="2712081" cy="35332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 flipV="1">
              <a:off x="3879487" y="3959516"/>
              <a:ext cx="2727558" cy="37597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82" name="文本框 47"/>
            <p:cNvSpPr txBox="1"/>
            <p:nvPr/>
          </p:nvSpPr>
          <p:spPr>
            <a:xfrm>
              <a:off x="3860434" y="3579581"/>
              <a:ext cx="2898472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配套政策完善</a:t>
              </a:r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度</a:t>
              </a:r>
            </a:p>
          </p:txBody>
        </p:sp>
        <p:sp>
          <p:nvSpPr>
            <p:cNvPr id="83" name="文本框 48"/>
            <p:cNvSpPr txBox="1"/>
            <p:nvPr/>
          </p:nvSpPr>
          <p:spPr>
            <a:xfrm>
              <a:off x="3436134" y="4039401"/>
              <a:ext cx="3076707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光伏设备的质量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4" name="文本框 51"/>
            <p:cNvSpPr txBox="1"/>
            <p:nvPr/>
          </p:nvSpPr>
          <p:spPr>
            <a:xfrm>
              <a:off x="3049949" y="4538588"/>
              <a:ext cx="2915109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政府补贴满意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度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 flipV="1">
              <a:off x="3109696" y="3180140"/>
              <a:ext cx="510560" cy="591474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86" name="矩形 85"/>
            <p:cNvSpPr/>
            <p:nvPr/>
          </p:nvSpPr>
          <p:spPr>
            <a:xfrm rot="18396274">
              <a:off x="1436437" y="4239685"/>
              <a:ext cx="1943862" cy="542689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itchFamily="49" charset="-122"/>
                  <a:ea typeface="黑体" pitchFamily="49" charset="-122"/>
                </a:rPr>
                <a:t>经济层面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7" name="直接连接符 86"/>
            <p:cNvCxnSpPr/>
            <p:nvPr/>
          </p:nvCxnSpPr>
          <p:spPr>
            <a:xfrm flipH="1">
              <a:off x="-341339" y="4397463"/>
              <a:ext cx="2512187" cy="6244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96" name="文本框 60"/>
            <p:cNvSpPr txBox="1"/>
            <p:nvPr/>
          </p:nvSpPr>
          <p:spPr>
            <a:xfrm>
              <a:off x="-230433" y="3993404"/>
              <a:ext cx="2667690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储蓄增长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情况</a:t>
              </a:r>
            </a:p>
          </p:txBody>
        </p:sp>
        <p:sp>
          <p:nvSpPr>
            <p:cNvPr id="97" name="文本框 66"/>
            <p:cNvSpPr txBox="1"/>
            <p:nvPr/>
          </p:nvSpPr>
          <p:spPr>
            <a:xfrm>
              <a:off x="265624" y="3472134"/>
              <a:ext cx="2603558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收入增长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情况</a:t>
              </a:r>
            </a:p>
          </p:txBody>
        </p:sp>
        <p:sp>
          <p:nvSpPr>
            <p:cNvPr id="98" name="文本框 72"/>
            <p:cNvSpPr txBox="1"/>
            <p:nvPr/>
          </p:nvSpPr>
          <p:spPr>
            <a:xfrm>
              <a:off x="-1239368" y="4478692"/>
              <a:ext cx="3297496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消费支出增长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情况</a:t>
              </a:r>
            </a:p>
          </p:txBody>
        </p:sp>
        <p:cxnSp>
          <p:nvCxnSpPr>
            <p:cNvPr id="99" name="直接连接符 98"/>
            <p:cNvCxnSpPr/>
            <p:nvPr/>
          </p:nvCxnSpPr>
          <p:spPr>
            <a:xfrm flipH="1">
              <a:off x="-1138922" y="4889039"/>
              <a:ext cx="2817160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00" name="矩形 99"/>
            <p:cNvSpPr/>
            <p:nvPr/>
          </p:nvSpPr>
          <p:spPr>
            <a:xfrm rot="2892967">
              <a:off x="2079221" y="1376337"/>
              <a:ext cx="2675466" cy="5426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itchFamily="49" charset="-122"/>
                  <a:ea typeface="黑体" pitchFamily="49" charset="-122"/>
                </a:rPr>
                <a:t>金融服务水平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1" name="直接连接符 100"/>
            <p:cNvCxnSpPr/>
            <p:nvPr/>
          </p:nvCxnSpPr>
          <p:spPr>
            <a:xfrm flipH="1" flipV="1">
              <a:off x="4534281" y="2683713"/>
              <a:ext cx="612254" cy="49642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946368" y="2711056"/>
              <a:ext cx="3267543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03" name="文本框 112"/>
            <p:cNvSpPr txBox="1"/>
            <p:nvPr/>
          </p:nvSpPr>
          <p:spPr>
            <a:xfrm>
              <a:off x="-362754" y="737225"/>
              <a:ext cx="2971492" cy="719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发放“光伏贷”</a:t>
              </a:r>
              <a:r>
                <a: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</a:p>
            <a:p>
              <a:r>
                <a: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银行与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家庭距离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4" name="文本框 113"/>
            <p:cNvSpPr txBox="1"/>
            <p:nvPr/>
          </p:nvSpPr>
          <p:spPr>
            <a:xfrm>
              <a:off x="323453" y="1489742"/>
              <a:ext cx="2693252" cy="719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发放“光伏贷”</a:t>
              </a:r>
              <a:r>
                <a: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</a:t>
              </a:r>
            </a:p>
            <a:p>
              <a:r>
                <a: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银行服务水平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5" name="直接连接符 104"/>
            <p:cNvCxnSpPr/>
            <p:nvPr/>
          </p:nvCxnSpPr>
          <p:spPr>
            <a:xfrm flipH="1" flipV="1">
              <a:off x="1623" y="2653899"/>
              <a:ext cx="531418" cy="49642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06" name="矩形 105"/>
            <p:cNvSpPr/>
            <p:nvPr/>
          </p:nvSpPr>
          <p:spPr>
            <a:xfrm rot="2892967">
              <a:off x="-1642406" y="1772841"/>
              <a:ext cx="1909685" cy="542689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itchFamily="49" charset="-122"/>
                  <a:ea typeface="黑体" pitchFamily="49" charset="-122"/>
                </a:rPr>
                <a:t>社会层面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7" name="直接连接符 106"/>
            <p:cNvCxnSpPr/>
            <p:nvPr/>
          </p:nvCxnSpPr>
          <p:spPr>
            <a:xfrm flipV="1">
              <a:off x="-310278" y="1423908"/>
              <a:ext cx="3110858" cy="9432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265624" y="3888267"/>
              <a:ext cx="2380393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4824652" y="2086357"/>
              <a:ext cx="1973992" cy="833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-4018988" y="1829699"/>
              <a:ext cx="2681307" cy="30581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11" name="文本框 138"/>
            <p:cNvSpPr txBox="1"/>
            <p:nvPr/>
          </p:nvSpPr>
          <p:spPr>
            <a:xfrm>
              <a:off x="-4114255" y="1438572"/>
              <a:ext cx="2779620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医疗卫生建设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5" name="文本框 28"/>
            <p:cNvSpPr txBox="1"/>
            <p:nvPr/>
          </p:nvSpPr>
          <p:spPr>
            <a:xfrm>
              <a:off x="3158269" y="737225"/>
              <a:ext cx="2497955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pPr algn="ctr"/>
              <a:r>
                <a:rPr lang="en-US" altLang="zh-CN" sz="2000" dirty="0"/>
                <a:t>1.</a:t>
              </a:r>
              <a:r>
                <a:rPr lang="zh-CN" altLang="zh-CN" sz="2000" dirty="0"/>
                <a:t>贷款覆盖率</a:t>
              </a:r>
              <a:endParaRPr lang="zh-CN" altLang="en-US" sz="2000" dirty="0">
                <a:solidFill>
                  <a:schemeClr val="lt1"/>
                </a:solidFill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>
            <a:xfrm flipV="1">
              <a:off x="-3449835" y="2333718"/>
              <a:ext cx="2669274" cy="5891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13" name="文本框 141"/>
            <p:cNvSpPr txBox="1"/>
            <p:nvPr/>
          </p:nvSpPr>
          <p:spPr>
            <a:xfrm>
              <a:off x="-3583215" y="1933018"/>
              <a:ext cx="2558626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基础设施建设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14" name="直接连接符 113"/>
            <p:cNvCxnSpPr/>
            <p:nvPr/>
          </p:nvCxnSpPr>
          <p:spPr>
            <a:xfrm>
              <a:off x="3531403" y="1155793"/>
              <a:ext cx="225829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17" name="文本框 28"/>
            <p:cNvSpPr txBox="1"/>
            <p:nvPr/>
          </p:nvSpPr>
          <p:spPr>
            <a:xfrm>
              <a:off x="4227425" y="1220613"/>
              <a:ext cx="2004383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sz="2000" dirty="0"/>
                <a:t>2.</a:t>
              </a:r>
              <a:r>
                <a:rPr lang="zh-CN" altLang="zh-CN" sz="2000" dirty="0"/>
                <a:t>贷款额度</a:t>
              </a:r>
              <a:endParaRPr lang="zh-CN" altLang="en-US" sz="2000" dirty="0"/>
            </a:p>
          </p:txBody>
        </p:sp>
        <p:cxnSp>
          <p:nvCxnSpPr>
            <p:cNvPr id="116" name="直接连接符 115"/>
            <p:cNvCxnSpPr/>
            <p:nvPr/>
          </p:nvCxnSpPr>
          <p:spPr>
            <a:xfrm flipV="1">
              <a:off x="4267533" y="1623007"/>
              <a:ext cx="2048987" cy="18122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384006" y="2183443"/>
              <a:ext cx="3236249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19" name="文本框 141"/>
            <p:cNvSpPr txBox="1"/>
            <p:nvPr/>
          </p:nvSpPr>
          <p:spPr>
            <a:xfrm>
              <a:off x="927315" y="2321499"/>
              <a:ext cx="3237974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申请流程是复杂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20" name="直接连接符 119"/>
            <p:cNvCxnSpPr/>
            <p:nvPr/>
          </p:nvCxnSpPr>
          <p:spPr>
            <a:xfrm>
              <a:off x="-2342009" y="2771003"/>
              <a:ext cx="2093230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21" name="文本框 141"/>
            <p:cNvSpPr txBox="1"/>
            <p:nvPr/>
          </p:nvSpPr>
          <p:spPr>
            <a:xfrm>
              <a:off x="-2419782" y="2387702"/>
              <a:ext cx="2360831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教育投入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6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结论建议</a:t>
            </a:r>
            <a:endParaRPr lang="zh-CN" altLang="en-US" dirty="0"/>
          </a:p>
        </p:txBody>
      </p:sp>
      <p:pic>
        <p:nvPicPr>
          <p:cNvPr id="5" name="Picture 2" descr="http://dc.office.msn.com.cn/t/83/E048C0F1BEBFCE34915F37209150FDF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6" b="3550"/>
          <a:stretch/>
        </p:blipFill>
        <p:spPr bwMode="auto">
          <a:xfrm>
            <a:off x="6720113" y="3218393"/>
            <a:ext cx="5226551" cy="32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8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6"/>
          <p:cNvSpPr>
            <a:spLocks noChangeArrowheads="1"/>
          </p:cNvSpPr>
          <p:nvPr/>
        </p:nvSpPr>
        <p:spPr bwMode="auto">
          <a:xfrm flipH="1">
            <a:off x="435429" y="2669380"/>
            <a:ext cx="1847396" cy="1854201"/>
          </a:xfrm>
          <a:prstGeom prst="ellipse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 flipH="1">
            <a:off x="3084070" y="1454997"/>
            <a:ext cx="1206941" cy="1214383"/>
          </a:xfrm>
          <a:prstGeom prst="ellipse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4" name="Oval 10"/>
          <p:cNvSpPr>
            <a:spLocks noChangeArrowheads="1"/>
          </p:cNvSpPr>
          <p:nvPr/>
        </p:nvSpPr>
        <p:spPr bwMode="auto">
          <a:xfrm flipH="1">
            <a:off x="3168784" y="4395272"/>
            <a:ext cx="1208745" cy="1212570"/>
          </a:xfrm>
          <a:prstGeom prst="ellipse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5" name="Line 11"/>
          <p:cNvSpPr>
            <a:spLocks noChangeShapeType="1"/>
          </p:cNvSpPr>
          <p:nvPr/>
        </p:nvSpPr>
        <p:spPr bwMode="auto">
          <a:xfrm flipH="1">
            <a:off x="2025854" y="2456626"/>
            <a:ext cx="1241219" cy="665192"/>
          </a:xfrm>
          <a:prstGeom prst="line">
            <a:avLst/>
          </a:prstGeom>
          <a:ln>
            <a:headEnd type="triangle" w="med" len="med"/>
            <a:tailEnd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6" name="Line 12"/>
          <p:cNvSpPr>
            <a:spLocks noChangeShapeType="1"/>
          </p:cNvSpPr>
          <p:nvPr/>
        </p:nvSpPr>
        <p:spPr bwMode="auto">
          <a:xfrm flipH="1" flipV="1">
            <a:off x="2072609" y="4258511"/>
            <a:ext cx="1248439" cy="511132"/>
          </a:xfrm>
          <a:prstGeom prst="line">
            <a:avLst/>
          </a:prstGeom>
          <a:ln>
            <a:headEnd type="triangle" w="med" len="med"/>
            <a:tailEnd/>
          </a:ln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8" name="Oval 14"/>
          <p:cNvSpPr>
            <a:spLocks noChangeArrowheads="1"/>
          </p:cNvSpPr>
          <p:nvPr/>
        </p:nvSpPr>
        <p:spPr bwMode="auto">
          <a:xfrm flipH="1">
            <a:off x="588394" y="2866971"/>
            <a:ext cx="1510030" cy="1517073"/>
          </a:xfrm>
          <a:prstGeom prst="ellipse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9" name="TextBox 13"/>
          <p:cNvSpPr txBox="1">
            <a:spLocks noChangeArrowheads="1"/>
          </p:cNvSpPr>
          <p:nvPr/>
        </p:nvSpPr>
        <p:spPr bwMode="auto">
          <a:xfrm flipH="1">
            <a:off x="3170143" y="1831355"/>
            <a:ext cx="1046377" cy="461665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结论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15"/>
          <p:cNvSpPr txBox="1">
            <a:spLocks noChangeArrowheads="1"/>
          </p:cNvSpPr>
          <p:nvPr/>
        </p:nvSpPr>
        <p:spPr bwMode="auto">
          <a:xfrm flipH="1">
            <a:off x="3341435" y="4769643"/>
            <a:ext cx="1015706" cy="461665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建议</a:t>
            </a:r>
            <a:endParaRPr 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16"/>
          <p:cNvSpPr txBox="1">
            <a:spLocks noChangeArrowheads="1"/>
          </p:cNvSpPr>
          <p:nvPr/>
        </p:nvSpPr>
        <p:spPr bwMode="auto">
          <a:xfrm flipH="1">
            <a:off x="619450" y="3325018"/>
            <a:ext cx="1463124" cy="461665"/>
          </a:xfrm>
          <a:prstGeom prst="rect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结论建议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17"/>
          <p:cNvSpPr txBox="1">
            <a:spLocks noChangeArrowheads="1"/>
          </p:cNvSpPr>
          <p:nvPr/>
        </p:nvSpPr>
        <p:spPr bwMode="auto">
          <a:xfrm>
            <a:off x="4639355" y="1492614"/>
            <a:ext cx="7073674" cy="961289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宏观：经济扶贫绩效提高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微观：农民方面评价良好，但仍有提升空间</a:t>
            </a:r>
          </a:p>
        </p:txBody>
      </p:sp>
      <p:sp>
        <p:nvSpPr>
          <p:cNvPr id="45" name="TextBox 19"/>
          <p:cNvSpPr txBox="1">
            <a:spLocks noChangeArrowheads="1"/>
          </p:cNvSpPr>
          <p:nvPr/>
        </p:nvSpPr>
        <p:spPr bwMode="auto">
          <a:xfrm>
            <a:off x="4639355" y="4058166"/>
            <a:ext cx="7073672" cy="1884618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优化贷款流程，加强风险防控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政企合力，推动光伏电站贷款健康发展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明确主体责任，引导农户履行把关义务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购买保险，建立风险补偿机制</a:t>
            </a:r>
          </a:p>
        </p:txBody>
      </p:sp>
    </p:spTree>
    <p:extLst>
      <p:ext uri="{BB962C8B-B14F-4D97-AF65-F5344CB8AC3E}">
        <p14:creationId xmlns:p14="http://schemas.microsoft.com/office/powerpoint/2010/main" val="367574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638467" y="5249163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小组成员：刘健琦   </a:t>
            </a:r>
            <a:r>
              <a:rPr lang="zh-CN" altLang="zh-CN" dirty="0"/>
              <a:t>覃显智</a:t>
            </a:r>
            <a:r>
              <a:rPr lang="en-US" altLang="zh-CN" dirty="0"/>
              <a:t>  </a:t>
            </a:r>
            <a:r>
              <a:rPr lang="zh-CN" altLang="en-US" dirty="0">
                <a:sym typeface="+mn-lt"/>
              </a:rPr>
              <a:t>刘智颖</a:t>
            </a:r>
            <a:endParaRPr lang="en-US" altLang="zh-CN" dirty="0">
              <a:sym typeface="+mn-lt"/>
            </a:endParaRPr>
          </a:p>
          <a:p>
            <a:pPr algn="l"/>
            <a:endParaRPr lang="zh-CN" altLang="en-US" dirty="0"/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6643008" y="5702553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指导老师：李建华   袁南南</a:t>
            </a:r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623953" y="4758559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 报告人：许蔼慈  </a:t>
            </a:r>
            <a:r>
              <a:rPr lang="zh-CN" altLang="en-US" dirty="0"/>
              <a:t>王婷子</a:t>
            </a:r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983838" y="3991579"/>
            <a:ext cx="3170990" cy="466195"/>
          </a:xfrm>
        </p:spPr>
        <p:txBody>
          <a:bodyPr/>
          <a:lstStyle/>
          <a:p>
            <a:r>
              <a:rPr lang="en-US" altLang="zh-CN" dirty="0"/>
              <a:t>01  </a:t>
            </a:r>
            <a:r>
              <a:rPr lang="zh-CN" altLang="en-US" dirty="0">
                <a:cs typeface="+mn-ea"/>
                <a:sym typeface="+mn-lt"/>
              </a:rPr>
              <a:t>研究背景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47484" y="3991504"/>
            <a:ext cx="3513890" cy="466195"/>
          </a:xfrm>
        </p:spPr>
        <p:txBody>
          <a:bodyPr/>
          <a:lstStyle/>
          <a:p>
            <a:r>
              <a:rPr lang="en-US" altLang="zh-CN" dirty="0"/>
              <a:t>02  </a:t>
            </a:r>
            <a:r>
              <a:rPr lang="zh-CN" altLang="en-US" dirty="0"/>
              <a:t>基本思路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969324" y="5432348"/>
            <a:ext cx="3433011" cy="466195"/>
          </a:xfrm>
        </p:spPr>
        <p:txBody>
          <a:bodyPr/>
          <a:lstStyle/>
          <a:p>
            <a:r>
              <a:rPr lang="en-US" altLang="zh-CN" dirty="0"/>
              <a:t>05  AHP</a:t>
            </a:r>
            <a:r>
              <a:rPr lang="zh-CN" altLang="en-US" dirty="0"/>
              <a:t>层次分析法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4954810" y="4706011"/>
            <a:ext cx="3753092" cy="466195"/>
          </a:xfrm>
        </p:spPr>
        <p:txBody>
          <a:bodyPr/>
          <a:lstStyle/>
          <a:p>
            <a:r>
              <a:rPr lang="en-US" altLang="zh-CN" dirty="0"/>
              <a:t>03  </a:t>
            </a:r>
            <a:r>
              <a:rPr lang="zh-CN" altLang="en-US" dirty="0"/>
              <a:t>超效率</a:t>
            </a:r>
            <a:r>
              <a:rPr lang="en-US" altLang="zh-CN" dirty="0"/>
              <a:t>DEA</a:t>
            </a:r>
            <a:r>
              <a:rPr lang="zh-CN" altLang="en-US" dirty="0"/>
              <a:t>模型</a:t>
            </a:r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532970" y="4735039"/>
            <a:ext cx="3753092" cy="466195"/>
          </a:xfrm>
        </p:spPr>
        <p:txBody>
          <a:bodyPr/>
          <a:lstStyle/>
          <a:p>
            <a:r>
              <a:rPr lang="en-US" altLang="zh-CN" dirty="0"/>
              <a:t>04  </a:t>
            </a:r>
            <a:r>
              <a:rPr lang="zh-CN" altLang="en-US" dirty="0"/>
              <a:t>虚拟解释变量模型</a:t>
            </a:r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981465" y="2828928"/>
            <a:ext cx="1794668" cy="91440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r>
              <a:rPr lang="en-US" altLang="zh-CN" sz="2400" dirty="0"/>
              <a:t>CONTENT</a:t>
            </a:r>
            <a:endParaRPr lang="zh-CN" altLang="en-US" sz="2400" dirty="0"/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D7B6FCF5-65CB-43C9-8A7A-8A95EF300606}"/>
              </a:ext>
            </a:extLst>
          </p:cNvPr>
          <p:cNvSpPr txBox="1">
            <a:spLocks/>
          </p:cNvSpPr>
          <p:nvPr/>
        </p:nvSpPr>
        <p:spPr>
          <a:xfrm>
            <a:off x="8532970" y="5476588"/>
            <a:ext cx="3433011" cy="466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06  </a:t>
            </a:r>
            <a:r>
              <a:rPr lang="zh-CN" altLang="en-US" dirty="0"/>
              <a:t>结论建议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研究背景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3192612" y="1443923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32766" y="3532252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04044" y="3026620"/>
            <a:ext cx="104902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899715" y="3600883"/>
            <a:ext cx="896938" cy="898525"/>
          </a:xfrm>
          <a:custGeom>
            <a:avLst/>
            <a:gdLst>
              <a:gd name="T0" fmla="*/ 516 w 800"/>
              <a:gd name="T1" fmla="*/ 118 h 800"/>
              <a:gd name="T2" fmla="*/ 451 w 800"/>
              <a:gd name="T3" fmla="*/ 3 h 800"/>
              <a:gd name="T4" fmla="*/ 365 w 800"/>
              <a:gd name="T5" fmla="*/ 123 h 800"/>
              <a:gd name="T6" fmla="*/ 278 w 800"/>
              <a:gd name="T7" fmla="*/ 225 h 800"/>
              <a:gd name="T8" fmla="*/ 303 w 800"/>
              <a:gd name="T9" fmla="*/ 280 h 800"/>
              <a:gd name="T10" fmla="*/ 394 w 800"/>
              <a:gd name="T11" fmla="*/ 303 h 800"/>
              <a:gd name="T12" fmla="*/ 482 w 800"/>
              <a:gd name="T13" fmla="*/ 180 h 800"/>
              <a:gd name="T14" fmla="*/ 462 w 800"/>
              <a:gd name="T15" fmla="*/ 43 h 800"/>
              <a:gd name="T16" fmla="*/ 511 w 800"/>
              <a:gd name="T17" fmla="*/ 470 h 800"/>
              <a:gd name="T18" fmla="*/ 429 w 800"/>
              <a:gd name="T19" fmla="*/ 394 h 800"/>
              <a:gd name="T20" fmla="*/ 365 w 800"/>
              <a:gd name="T21" fmla="*/ 409 h 800"/>
              <a:gd name="T22" fmla="*/ 320 w 800"/>
              <a:gd name="T23" fmla="*/ 528 h 800"/>
              <a:gd name="T24" fmla="*/ 313 w 800"/>
              <a:gd name="T25" fmla="*/ 603 h 800"/>
              <a:gd name="T26" fmla="*/ 484 w 800"/>
              <a:gd name="T27" fmla="*/ 517 h 800"/>
              <a:gd name="T28" fmla="*/ 20 w 800"/>
              <a:gd name="T29" fmla="*/ 456 h 800"/>
              <a:gd name="T30" fmla="*/ 147 w 800"/>
              <a:gd name="T31" fmla="*/ 546 h 800"/>
              <a:gd name="T32" fmla="*/ 224 w 800"/>
              <a:gd name="T33" fmla="*/ 590 h 800"/>
              <a:gd name="T34" fmla="*/ 313 w 800"/>
              <a:gd name="T35" fmla="*/ 481 h 800"/>
              <a:gd name="T36" fmla="*/ 350 w 800"/>
              <a:gd name="T37" fmla="*/ 334 h 800"/>
              <a:gd name="T38" fmla="*/ 232 w 800"/>
              <a:gd name="T39" fmla="*/ 287 h 800"/>
              <a:gd name="T40" fmla="*/ 52 w 800"/>
              <a:gd name="T41" fmla="*/ 383 h 800"/>
              <a:gd name="T42" fmla="*/ 554 w 800"/>
              <a:gd name="T43" fmla="*/ 469 h 800"/>
              <a:gd name="T44" fmla="*/ 710 w 800"/>
              <a:gd name="T45" fmla="*/ 467 h 800"/>
              <a:gd name="T46" fmla="*/ 728 w 800"/>
              <a:gd name="T47" fmla="*/ 427 h 800"/>
              <a:gd name="T48" fmla="*/ 630 w 800"/>
              <a:gd name="T49" fmla="*/ 334 h 800"/>
              <a:gd name="T50" fmla="*/ 579 w 800"/>
              <a:gd name="T51" fmla="*/ 271 h 800"/>
              <a:gd name="T52" fmla="*/ 501 w 800"/>
              <a:gd name="T53" fmla="*/ 184 h 800"/>
              <a:gd name="T54" fmla="*/ 423 w 800"/>
              <a:gd name="T55" fmla="*/ 296 h 800"/>
              <a:gd name="T56" fmla="*/ 443 w 800"/>
              <a:gd name="T57" fmla="*/ 377 h 800"/>
              <a:gd name="T58" fmla="*/ 525 w 800"/>
              <a:gd name="T59" fmla="*/ 457 h 800"/>
              <a:gd name="T60" fmla="*/ 800 w 800"/>
              <a:gd name="T61" fmla="*/ 400 h 800"/>
              <a:gd name="T62" fmla="*/ 541 w 800"/>
              <a:gd name="T63" fmla="*/ 177 h 800"/>
              <a:gd name="T64" fmla="*/ 611 w 800"/>
              <a:gd name="T65" fmla="*/ 281 h 800"/>
              <a:gd name="T66" fmla="*/ 679 w 800"/>
              <a:gd name="T67" fmla="*/ 362 h 800"/>
              <a:gd name="T68" fmla="*/ 754 w 800"/>
              <a:gd name="T69" fmla="*/ 438 h 800"/>
              <a:gd name="T70" fmla="*/ 271 w 800"/>
              <a:gd name="T71" fmla="*/ 703 h 800"/>
              <a:gd name="T72" fmla="*/ 236 w 800"/>
              <a:gd name="T73" fmla="*/ 675 h 800"/>
              <a:gd name="T74" fmla="*/ 168 w 800"/>
              <a:gd name="T75" fmla="*/ 725 h 800"/>
              <a:gd name="T76" fmla="*/ 251 w 800"/>
              <a:gd name="T77" fmla="*/ 627 h 800"/>
              <a:gd name="T78" fmla="*/ 156 w 800"/>
              <a:gd name="T79" fmla="*/ 574 h 800"/>
              <a:gd name="T80" fmla="*/ 49 w 800"/>
              <a:gd name="T81" fmla="*/ 490 h 800"/>
              <a:gd name="T82" fmla="*/ 0 w 800"/>
              <a:gd name="T83" fmla="*/ 404 h 800"/>
              <a:gd name="T84" fmla="*/ 117 w 800"/>
              <a:gd name="T85" fmla="*/ 329 h 800"/>
              <a:gd name="T86" fmla="*/ 198 w 800"/>
              <a:gd name="T87" fmla="*/ 245 h 800"/>
              <a:gd name="T88" fmla="*/ 95 w 800"/>
              <a:gd name="T89" fmla="*/ 197 h 800"/>
              <a:gd name="T90" fmla="*/ 248 w 800"/>
              <a:gd name="T91" fmla="*/ 222 h 800"/>
              <a:gd name="T92" fmla="*/ 318 w 800"/>
              <a:gd name="T93" fmla="*/ 150 h 800"/>
              <a:gd name="T94" fmla="*/ 380 w 800"/>
              <a:gd name="T95" fmla="*/ 77 h 800"/>
              <a:gd name="T96" fmla="*/ 400 w 800"/>
              <a:gd name="T97" fmla="*/ 0 h 800"/>
              <a:gd name="T98" fmla="*/ 536 w 800"/>
              <a:gd name="T99" fmla="*/ 710 h 800"/>
              <a:gd name="T100" fmla="*/ 425 w 800"/>
              <a:gd name="T101" fmla="*/ 690 h 800"/>
              <a:gd name="T102" fmla="*/ 286 w 800"/>
              <a:gd name="T103" fmla="*/ 666 h 800"/>
              <a:gd name="T104" fmla="*/ 400 w 800"/>
              <a:gd name="T105" fmla="*/ 800 h 800"/>
              <a:gd name="T106" fmla="*/ 747 w 800"/>
              <a:gd name="T107" fmla="*/ 471 h 800"/>
              <a:gd name="T108" fmla="*/ 609 w 800"/>
              <a:gd name="T109" fmla="*/ 498 h 800"/>
              <a:gd name="T110" fmla="*/ 631 w 800"/>
              <a:gd name="T111" fmla="*/ 599 h 800"/>
              <a:gd name="T112" fmla="*/ 672 w 800"/>
              <a:gd name="T113" fmla="*/ 681 h 800"/>
              <a:gd name="T114" fmla="*/ 606 w 800"/>
              <a:gd name="T115" fmla="*/ 583 h 800"/>
              <a:gd name="T116" fmla="*/ 521 w 800"/>
              <a:gd name="T117" fmla="*/ 525 h 800"/>
              <a:gd name="T118" fmla="*/ 375 w 800"/>
              <a:gd name="T119" fmla="*/ 589 h 800"/>
              <a:gd name="T120" fmla="*/ 346 w 800"/>
              <a:gd name="T121" fmla="*/ 644 h 800"/>
              <a:gd name="T122" fmla="*/ 451 w 800"/>
              <a:gd name="T123" fmla="*/ 678 h 800"/>
              <a:gd name="T124" fmla="*/ 604 w 800"/>
              <a:gd name="T125" fmla="*/ 708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0" h="800">
                <a:moveTo>
                  <a:pt x="451" y="3"/>
                </a:moveTo>
                <a:cubicBezTo>
                  <a:pt x="509" y="11"/>
                  <a:pt x="563" y="30"/>
                  <a:pt x="610" y="60"/>
                </a:cubicBezTo>
                <a:cubicBezTo>
                  <a:pt x="602" y="66"/>
                  <a:pt x="593" y="73"/>
                  <a:pt x="584" y="80"/>
                </a:cubicBezTo>
                <a:cubicBezTo>
                  <a:pt x="576" y="87"/>
                  <a:pt x="567" y="94"/>
                  <a:pt x="559" y="102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0" y="120"/>
                  <a:pt x="523" y="118"/>
                  <a:pt x="516" y="118"/>
                </a:cubicBezTo>
                <a:cubicBezTo>
                  <a:pt x="513" y="118"/>
                  <a:pt x="510" y="118"/>
                  <a:pt x="507" y="119"/>
                </a:cubicBezTo>
                <a:cubicBezTo>
                  <a:pt x="506" y="117"/>
                  <a:pt x="505" y="115"/>
                  <a:pt x="504" y="113"/>
                </a:cubicBezTo>
                <a:cubicBezTo>
                  <a:pt x="498" y="101"/>
                  <a:pt x="492" y="89"/>
                  <a:pt x="486" y="77"/>
                </a:cubicBezTo>
                <a:cubicBezTo>
                  <a:pt x="480" y="65"/>
                  <a:pt x="474" y="53"/>
                  <a:pt x="468" y="40"/>
                </a:cubicBezTo>
                <a:cubicBezTo>
                  <a:pt x="460" y="22"/>
                  <a:pt x="460" y="22"/>
                  <a:pt x="460" y="22"/>
                </a:cubicBezTo>
                <a:cubicBezTo>
                  <a:pt x="457" y="16"/>
                  <a:pt x="454" y="9"/>
                  <a:pt x="451" y="3"/>
                </a:cubicBezTo>
                <a:close/>
                <a:moveTo>
                  <a:pt x="433" y="8"/>
                </a:moveTo>
                <a:cubicBezTo>
                  <a:pt x="431" y="12"/>
                  <a:pt x="428" y="18"/>
                  <a:pt x="425" y="25"/>
                </a:cubicBezTo>
                <a:cubicBezTo>
                  <a:pt x="423" y="29"/>
                  <a:pt x="421" y="33"/>
                  <a:pt x="418" y="37"/>
                </a:cubicBezTo>
                <a:cubicBezTo>
                  <a:pt x="416" y="42"/>
                  <a:pt x="413" y="46"/>
                  <a:pt x="411" y="51"/>
                </a:cubicBezTo>
                <a:cubicBezTo>
                  <a:pt x="405" y="61"/>
                  <a:pt x="399" y="73"/>
                  <a:pt x="391" y="85"/>
                </a:cubicBezTo>
                <a:cubicBezTo>
                  <a:pt x="383" y="97"/>
                  <a:pt x="375" y="110"/>
                  <a:pt x="365" y="123"/>
                </a:cubicBezTo>
                <a:cubicBezTo>
                  <a:pt x="360" y="130"/>
                  <a:pt x="355" y="136"/>
                  <a:pt x="350" y="143"/>
                </a:cubicBezTo>
                <a:cubicBezTo>
                  <a:pt x="345" y="150"/>
                  <a:pt x="339" y="157"/>
                  <a:pt x="334" y="164"/>
                </a:cubicBezTo>
                <a:cubicBezTo>
                  <a:pt x="331" y="167"/>
                  <a:pt x="328" y="171"/>
                  <a:pt x="325" y="174"/>
                </a:cubicBezTo>
                <a:cubicBezTo>
                  <a:pt x="322" y="178"/>
                  <a:pt x="319" y="181"/>
                  <a:pt x="316" y="184"/>
                </a:cubicBezTo>
                <a:cubicBezTo>
                  <a:pt x="310" y="191"/>
                  <a:pt x="304" y="198"/>
                  <a:pt x="297" y="205"/>
                </a:cubicBezTo>
                <a:cubicBezTo>
                  <a:pt x="291" y="212"/>
                  <a:pt x="284" y="219"/>
                  <a:pt x="278" y="225"/>
                </a:cubicBezTo>
                <a:cubicBezTo>
                  <a:pt x="274" y="229"/>
                  <a:pt x="271" y="232"/>
                  <a:pt x="267" y="235"/>
                </a:cubicBezTo>
                <a:cubicBezTo>
                  <a:pt x="264" y="239"/>
                  <a:pt x="264" y="239"/>
                  <a:pt x="264" y="239"/>
                </a:cubicBezTo>
                <a:cubicBezTo>
                  <a:pt x="265" y="243"/>
                  <a:pt x="266" y="248"/>
                  <a:pt x="266" y="253"/>
                </a:cubicBezTo>
                <a:cubicBezTo>
                  <a:pt x="266" y="255"/>
                  <a:pt x="266" y="257"/>
                  <a:pt x="266" y="260"/>
                </a:cubicBezTo>
                <a:cubicBezTo>
                  <a:pt x="268" y="261"/>
                  <a:pt x="270" y="262"/>
                  <a:pt x="272" y="263"/>
                </a:cubicBezTo>
                <a:cubicBezTo>
                  <a:pt x="282" y="268"/>
                  <a:pt x="292" y="274"/>
                  <a:pt x="303" y="280"/>
                </a:cubicBezTo>
                <a:cubicBezTo>
                  <a:pt x="314" y="285"/>
                  <a:pt x="324" y="292"/>
                  <a:pt x="335" y="298"/>
                </a:cubicBezTo>
                <a:cubicBezTo>
                  <a:pt x="340" y="302"/>
                  <a:pt x="345" y="305"/>
                  <a:pt x="351" y="308"/>
                </a:cubicBezTo>
                <a:cubicBezTo>
                  <a:pt x="355" y="311"/>
                  <a:pt x="359" y="314"/>
                  <a:pt x="362" y="316"/>
                </a:cubicBezTo>
                <a:cubicBezTo>
                  <a:pt x="368" y="312"/>
                  <a:pt x="376" y="309"/>
                  <a:pt x="383" y="309"/>
                </a:cubicBezTo>
                <a:cubicBezTo>
                  <a:pt x="386" y="309"/>
                  <a:pt x="388" y="309"/>
                  <a:pt x="390" y="310"/>
                </a:cubicBezTo>
                <a:cubicBezTo>
                  <a:pt x="394" y="303"/>
                  <a:pt x="394" y="303"/>
                  <a:pt x="394" y="303"/>
                </a:cubicBezTo>
                <a:cubicBezTo>
                  <a:pt x="397" y="297"/>
                  <a:pt x="401" y="291"/>
                  <a:pt x="405" y="285"/>
                </a:cubicBezTo>
                <a:cubicBezTo>
                  <a:pt x="429" y="249"/>
                  <a:pt x="429" y="249"/>
                  <a:pt x="429" y="249"/>
                </a:cubicBezTo>
                <a:cubicBezTo>
                  <a:pt x="435" y="240"/>
                  <a:pt x="435" y="240"/>
                  <a:pt x="435" y="240"/>
                </a:cubicBezTo>
                <a:cubicBezTo>
                  <a:pt x="437" y="237"/>
                  <a:pt x="439" y="234"/>
                  <a:pt x="442" y="231"/>
                </a:cubicBezTo>
                <a:cubicBezTo>
                  <a:pt x="446" y="225"/>
                  <a:pt x="450" y="220"/>
                  <a:pt x="455" y="214"/>
                </a:cubicBezTo>
                <a:cubicBezTo>
                  <a:pt x="464" y="202"/>
                  <a:pt x="472" y="191"/>
                  <a:pt x="482" y="180"/>
                </a:cubicBezTo>
                <a:cubicBezTo>
                  <a:pt x="484" y="178"/>
                  <a:pt x="486" y="176"/>
                  <a:pt x="488" y="173"/>
                </a:cubicBezTo>
                <a:cubicBezTo>
                  <a:pt x="484" y="168"/>
                  <a:pt x="481" y="160"/>
                  <a:pt x="481" y="153"/>
                </a:cubicBezTo>
                <a:cubicBezTo>
                  <a:pt x="481" y="142"/>
                  <a:pt x="486" y="132"/>
                  <a:pt x="494" y="126"/>
                </a:cubicBezTo>
                <a:cubicBezTo>
                  <a:pt x="491" y="119"/>
                  <a:pt x="491" y="119"/>
                  <a:pt x="491" y="119"/>
                </a:cubicBezTo>
                <a:cubicBezTo>
                  <a:pt x="486" y="107"/>
                  <a:pt x="480" y="94"/>
                  <a:pt x="475" y="81"/>
                </a:cubicBezTo>
                <a:cubicBezTo>
                  <a:pt x="471" y="69"/>
                  <a:pt x="466" y="56"/>
                  <a:pt x="462" y="43"/>
                </a:cubicBezTo>
                <a:cubicBezTo>
                  <a:pt x="456" y="23"/>
                  <a:pt x="456" y="23"/>
                  <a:pt x="456" y="23"/>
                </a:cubicBezTo>
                <a:cubicBezTo>
                  <a:pt x="455" y="16"/>
                  <a:pt x="453" y="10"/>
                  <a:pt x="451" y="3"/>
                </a:cubicBezTo>
                <a:cubicBezTo>
                  <a:pt x="446" y="3"/>
                  <a:pt x="441" y="2"/>
                  <a:pt x="436" y="2"/>
                </a:cubicBezTo>
                <a:cubicBezTo>
                  <a:pt x="436" y="2"/>
                  <a:pt x="435" y="4"/>
                  <a:pt x="433" y="8"/>
                </a:cubicBezTo>
                <a:close/>
                <a:moveTo>
                  <a:pt x="523" y="483"/>
                </a:moveTo>
                <a:cubicBezTo>
                  <a:pt x="519" y="479"/>
                  <a:pt x="515" y="474"/>
                  <a:pt x="511" y="470"/>
                </a:cubicBezTo>
                <a:cubicBezTo>
                  <a:pt x="509" y="468"/>
                  <a:pt x="507" y="465"/>
                  <a:pt x="505" y="463"/>
                </a:cubicBezTo>
                <a:cubicBezTo>
                  <a:pt x="502" y="461"/>
                  <a:pt x="500" y="459"/>
                  <a:pt x="498" y="457"/>
                </a:cubicBezTo>
                <a:cubicBezTo>
                  <a:pt x="489" y="449"/>
                  <a:pt x="480" y="440"/>
                  <a:pt x="471" y="431"/>
                </a:cubicBezTo>
                <a:cubicBezTo>
                  <a:pt x="467" y="427"/>
                  <a:pt x="462" y="423"/>
                  <a:pt x="458" y="419"/>
                </a:cubicBezTo>
                <a:cubicBezTo>
                  <a:pt x="453" y="415"/>
                  <a:pt x="448" y="411"/>
                  <a:pt x="444" y="406"/>
                </a:cubicBezTo>
                <a:cubicBezTo>
                  <a:pt x="439" y="402"/>
                  <a:pt x="434" y="398"/>
                  <a:pt x="429" y="394"/>
                </a:cubicBezTo>
                <a:cubicBezTo>
                  <a:pt x="427" y="392"/>
                  <a:pt x="425" y="390"/>
                  <a:pt x="422" y="388"/>
                </a:cubicBezTo>
                <a:cubicBezTo>
                  <a:pt x="415" y="382"/>
                  <a:pt x="415" y="382"/>
                  <a:pt x="415" y="382"/>
                </a:cubicBezTo>
                <a:cubicBezTo>
                  <a:pt x="411" y="379"/>
                  <a:pt x="407" y="376"/>
                  <a:pt x="403" y="373"/>
                </a:cubicBezTo>
                <a:cubicBezTo>
                  <a:pt x="397" y="377"/>
                  <a:pt x="391" y="379"/>
                  <a:pt x="383" y="379"/>
                </a:cubicBezTo>
                <a:cubicBezTo>
                  <a:pt x="382" y="379"/>
                  <a:pt x="380" y="379"/>
                  <a:pt x="379" y="378"/>
                </a:cubicBezTo>
                <a:cubicBezTo>
                  <a:pt x="374" y="389"/>
                  <a:pt x="369" y="399"/>
                  <a:pt x="365" y="409"/>
                </a:cubicBezTo>
                <a:cubicBezTo>
                  <a:pt x="362" y="415"/>
                  <a:pt x="359" y="422"/>
                  <a:pt x="356" y="428"/>
                </a:cubicBezTo>
                <a:cubicBezTo>
                  <a:pt x="348" y="448"/>
                  <a:pt x="348" y="448"/>
                  <a:pt x="348" y="448"/>
                </a:cubicBezTo>
                <a:cubicBezTo>
                  <a:pt x="345" y="454"/>
                  <a:pt x="343" y="461"/>
                  <a:pt x="341" y="468"/>
                </a:cubicBezTo>
                <a:cubicBezTo>
                  <a:pt x="333" y="488"/>
                  <a:pt x="333" y="488"/>
                  <a:pt x="333" y="488"/>
                </a:cubicBezTo>
                <a:cubicBezTo>
                  <a:pt x="326" y="508"/>
                  <a:pt x="326" y="508"/>
                  <a:pt x="326" y="508"/>
                </a:cubicBezTo>
                <a:cubicBezTo>
                  <a:pt x="324" y="514"/>
                  <a:pt x="322" y="521"/>
                  <a:pt x="320" y="528"/>
                </a:cubicBezTo>
                <a:cubicBezTo>
                  <a:pt x="314" y="548"/>
                  <a:pt x="314" y="548"/>
                  <a:pt x="314" y="548"/>
                </a:cubicBezTo>
                <a:cubicBezTo>
                  <a:pt x="311" y="558"/>
                  <a:pt x="311" y="558"/>
                  <a:pt x="311" y="558"/>
                </a:cubicBezTo>
                <a:cubicBezTo>
                  <a:pt x="308" y="569"/>
                  <a:pt x="308" y="569"/>
                  <a:pt x="308" y="569"/>
                </a:cubicBezTo>
                <a:cubicBezTo>
                  <a:pt x="305" y="579"/>
                  <a:pt x="302" y="590"/>
                  <a:pt x="300" y="600"/>
                </a:cubicBezTo>
                <a:cubicBezTo>
                  <a:pt x="303" y="602"/>
                  <a:pt x="306" y="604"/>
                  <a:pt x="308" y="606"/>
                </a:cubicBezTo>
                <a:cubicBezTo>
                  <a:pt x="310" y="605"/>
                  <a:pt x="312" y="604"/>
                  <a:pt x="313" y="603"/>
                </a:cubicBezTo>
                <a:cubicBezTo>
                  <a:pt x="322" y="598"/>
                  <a:pt x="330" y="592"/>
                  <a:pt x="339" y="587"/>
                </a:cubicBezTo>
                <a:cubicBezTo>
                  <a:pt x="356" y="576"/>
                  <a:pt x="375" y="566"/>
                  <a:pt x="394" y="556"/>
                </a:cubicBezTo>
                <a:cubicBezTo>
                  <a:pt x="399" y="554"/>
                  <a:pt x="404" y="551"/>
                  <a:pt x="409" y="549"/>
                </a:cubicBezTo>
                <a:cubicBezTo>
                  <a:pt x="414" y="547"/>
                  <a:pt x="419" y="544"/>
                  <a:pt x="424" y="542"/>
                </a:cubicBezTo>
                <a:cubicBezTo>
                  <a:pt x="434" y="538"/>
                  <a:pt x="443" y="533"/>
                  <a:pt x="454" y="529"/>
                </a:cubicBezTo>
                <a:cubicBezTo>
                  <a:pt x="464" y="525"/>
                  <a:pt x="474" y="521"/>
                  <a:pt x="484" y="517"/>
                </a:cubicBezTo>
                <a:cubicBezTo>
                  <a:pt x="495" y="513"/>
                  <a:pt x="505" y="510"/>
                  <a:pt x="515" y="506"/>
                </a:cubicBezTo>
                <a:cubicBezTo>
                  <a:pt x="517" y="506"/>
                  <a:pt x="518" y="505"/>
                  <a:pt x="520" y="505"/>
                </a:cubicBezTo>
                <a:cubicBezTo>
                  <a:pt x="520" y="504"/>
                  <a:pt x="520" y="504"/>
                  <a:pt x="520" y="504"/>
                </a:cubicBezTo>
                <a:cubicBezTo>
                  <a:pt x="520" y="497"/>
                  <a:pt x="522" y="491"/>
                  <a:pt x="525" y="485"/>
                </a:cubicBezTo>
                <a:cubicBezTo>
                  <a:pt x="525" y="484"/>
                  <a:pt x="524" y="484"/>
                  <a:pt x="523" y="483"/>
                </a:cubicBezTo>
                <a:close/>
                <a:moveTo>
                  <a:pt x="20" y="456"/>
                </a:moveTo>
                <a:cubicBezTo>
                  <a:pt x="26" y="461"/>
                  <a:pt x="31" y="465"/>
                  <a:pt x="37" y="470"/>
                </a:cubicBezTo>
                <a:cubicBezTo>
                  <a:pt x="49" y="479"/>
                  <a:pt x="61" y="488"/>
                  <a:pt x="73" y="497"/>
                </a:cubicBezTo>
                <a:cubicBezTo>
                  <a:pt x="91" y="509"/>
                  <a:pt x="91" y="509"/>
                  <a:pt x="91" y="509"/>
                </a:cubicBezTo>
                <a:cubicBezTo>
                  <a:pt x="97" y="514"/>
                  <a:pt x="103" y="518"/>
                  <a:pt x="110" y="522"/>
                </a:cubicBezTo>
                <a:cubicBezTo>
                  <a:pt x="128" y="534"/>
                  <a:pt x="128" y="534"/>
                  <a:pt x="128" y="534"/>
                </a:cubicBezTo>
                <a:cubicBezTo>
                  <a:pt x="134" y="538"/>
                  <a:pt x="141" y="542"/>
                  <a:pt x="147" y="546"/>
                </a:cubicBezTo>
                <a:cubicBezTo>
                  <a:pt x="153" y="550"/>
                  <a:pt x="160" y="554"/>
                  <a:pt x="166" y="558"/>
                </a:cubicBezTo>
                <a:cubicBezTo>
                  <a:pt x="175" y="563"/>
                  <a:pt x="175" y="563"/>
                  <a:pt x="175" y="563"/>
                </a:cubicBezTo>
                <a:cubicBezTo>
                  <a:pt x="185" y="569"/>
                  <a:pt x="185" y="569"/>
                  <a:pt x="185" y="569"/>
                </a:cubicBezTo>
                <a:cubicBezTo>
                  <a:pt x="204" y="580"/>
                  <a:pt x="204" y="580"/>
                  <a:pt x="204" y="580"/>
                </a:cubicBezTo>
                <a:cubicBezTo>
                  <a:pt x="208" y="581"/>
                  <a:pt x="211" y="583"/>
                  <a:pt x="214" y="585"/>
                </a:cubicBezTo>
                <a:cubicBezTo>
                  <a:pt x="224" y="590"/>
                  <a:pt x="224" y="590"/>
                  <a:pt x="224" y="590"/>
                </a:cubicBezTo>
                <a:cubicBezTo>
                  <a:pt x="236" y="596"/>
                  <a:pt x="248" y="602"/>
                  <a:pt x="260" y="608"/>
                </a:cubicBezTo>
                <a:cubicBezTo>
                  <a:pt x="266" y="602"/>
                  <a:pt x="274" y="597"/>
                  <a:pt x="283" y="597"/>
                </a:cubicBezTo>
                <a:cubicBezTo>
                  <a:pt x="285" y="586"/>
                  <a:pt x="288" y="575"/>
                  <a:pt x="290" y="564"/>
                </a:cubicBezTo>
                <a:cubicBezTo>
                  <a:pt x="293" y="550"/>
                  <a:pt x="297" y="536"/>
                  <a:pt x="300" y="522"/>
                </a:cubicBezTo>
                <a:cubicBezTo>
                  <a:pt x="302" y="515"/>
                  <a:pt x="304" y="508"/>
                  <a:pt x="306" y="501"/>
                </a:cubicBezTo>
                <a:cubicBezTo>
                  <a:pt x="313" y="481"/>
                  <a:pt x="313" y="481"/>
                  <a:pt x="313" y="481"/>
                </a:cubicBezTo>
                <a:cubicBezTo>
                  <a:pt x="317" y="467"/>
                  <a:pt x="322" y="453"/>
                  <a:pt x="327" y="440"/>
                </a:cubicBezTo>
                <a:cubicBezTo>
                  <a:pt x="335" y="420"/>
                  <a:pt x="335" y="420"/>
                  <a:pt x="335" y="420"/>
                </a:cubicBezTo>
                <a:cubicBezTo>
                  <a:pt x="338" y="413"/>
                  <a:pt x="341" y="406"/>
                  <a:pt x="344" y="400"/>
                </a:cubicBezTo>
                <a:cubicBezTo>
                  <a:pt x="349" y="389"/>
                  <a:pt x="353" y="378"/>
                  <a:pt x="358" y="368"/>
                </a:cubicBezTo>
                <a:cubicBezTo>
                  <a:pt x="352" y="362"/>
                  <a:pt x="349" y="353"/>
                  <a:pt x="349" y="344"/>
                </a:cubicBezTo>
                <a:cubicBezTo>
                  <a:pt x="349" y="340"/>
                  <a:pt x="349" y="337"/>
                  <a:pt x="350" y="334"/>
                </a:cubicBezTo>
                <a:cubicBezTo>
                  <a:pt x="347" y="331"/>
                  <a:pt x="343" y="328"/>
                  <a:pt x="339" y="326"/>
                </a:cubicBezTo>
                <a:cubicBezTo>
                  <a:pt x="334" y="323"/>
                  <a:pt x="329" y="319"/>
                  <a:pt x="324" y="316"/>
                </a:cubicBezTo>
                <a:cubicBezTo>
                  <a:pt x="313" y="309"/>
                  <a:pt x="303" y="303"/>
                  <a:pt x="293" y="297"/>
                </a:cubicBezTo>
                <a:cubicBezTo>
                  <a:pt x="283" y="291"/>
                  <a:pt x="273" y="285"/>
                  <a:pt x="263" y="279"/>
                </a:cubicBezTo>
                <a:cubicBezTo>
                  <a:pt x="261" y="278"/>
                  <a:pt x="259" y="277"/>
                  <a:pt x="257" y="276"/>
                </a:cubicBezTo>
                <a:cubicBezTo>
                  <a:pt x="251" y="283"/>
                  <a:pt x="242" y="287"/>
                  <a:pt x="232" y="287"/>
                </a:cubicBezTo>
                <a:cubicBezTo>
                  <a:pt x="225" y="287"/>
                  <a:pt x="219" y="286"/>
                  <a:pt x="214" y="283"/>
                </a:cubicBezTo>
                <a:cubicBezTo>
                  <a:pt x="199" y="294"/>
                  <a:pt x="185" y="306"/>
                  <a:pt x="170" y="316"/>
                </a:cubicBezTo>
                <a:cubicBezTo>
                  <a:pt x="156" y="326"/>
                  <a:pt x="141" y="335"/>
                  <a:pt x="127" y="344"/>
                </a:cubicBezTo>
                <a:cubicBezTo>
                  <a:pt x="113" y="352"/>
                  <a:pt x="100" y="360"/>
                  <a:pt x="87" y="366"/>
                </a:cubicBezTo>
                <a:cubicBezTo>
                  <a:pt x="80" y="370"/>
                  <a:pt x="74" y="373"/>
                  <a:pt x="69" y="376"/>
                </a:cubicBezTo>
                <a:cubicBezTo>
                  <a:pt x="63" y="379"/>
                  <a:pt x="57" y="381"/>
                  <a:pt x="52" y="383"/>
                </a:cubicBezTo>
                <a:cubicBezTo>
                  <a:pt x="41" y="388"/>
                  <a:pt x="32" y="392"/>
                  <a:pt x="24" y="395"/>
                </a:cubicBezTo>
                <a:cubicBezTo>
                  <a:pt x="9" y="401"/>
                  <a:pt x="0" y="404"/>
                  <a:pt x="0" y="404"/>
                </a:cubicBezTo>
                <a:cubicBezTo>
                  <a:pt x="0" y="417"/>
                  <a:pt x="1" y="430"/>
                  <a:pt x="2" y="442"/>
                </a:cubicBezTo>
                <a:cubicBezTo>
                  <a:pt x="8" y="447"/>
                  <a:pt x="14" y="451"/>
                  <a:pt x="20" y="456"/>
                </a:cubicBezTo>
                <a:close/>
                <a:moveTo>
                  <a:pt x="539" y="473"/>
                </a:moveTo>
                <a:cubicBezTo>
                  <a:pt x="544" y="470"/>
                  <a:pt x="549" y="469"/>
                  <a:pt x="554" y="469"/>
                </a:cubicBezTo>
                <a:cubicBezTo>
                  <a:pt x="567" y="469"/>
                  <a:pt x="579" y="476"/>
                  <a:pt x="585" y="487"/>
                </a:cubicBezTo>
                <a:cubicBezTo>
                  <a:pt x="592" y="485"/>
                  <a:pt x="599" y="484"/>
                  <a:pt x="605" y="482"/>
                </a:cubicBezTo>
                <a:cubicBezTo>
                  <a:pt x="615" y="480"/>
                  <a:pt x="625" y="478"/>
                  <a:pt x="634" y="477"/>
                </a:cubicBezTo>
                <a:cubicBezTo>
                  <a:pt x="643" y="475"/>
                  <a:pt x="652" y="474"/>
                  <a:pt x="661" y="472"/>
                </a:cubicBezTo>
                <a:cubicBezTo>
                  <a:pt x="669" y="471"/>
                  <a:pt x="678" y="470"/>
                  <a:pt x="686" y="469"/>
                </a:cubicBezTo>
                <a:cubicBezTo>
                  <a:pt x="694" y="468"/>
                  <a:pt x="702" y="467"/>
                  <a:pt x="710" y="467"/>
                </a:cubicBezTo>
                <a:cubicBezTo>
                  <a:pt x="717" y="466"/>
                  <a:pt x="724" y="465"/>
                  <a:pt x="731" y="465"/>
                </a:cubicBezTo>
                <a:cubicBezTo>
                  <a:pt x="736" y="465"/>
                  <a:pt x="742" y="465"/>
                  <a:pt x="747" y="465"/>
                </a:cubicBezTo>
                <a:cubicBezTo>
                  <a:pt x="747" y="458"/>
                  <a:pt x="749" y="451"/>
                  <a:pt x="752" y="446"/>
                </a:cubicBezTo>
                <a:cubicBezTo>
                  <a:pt x="751" y="445"/>
                  <a:pt x="750" y="444"/>
                  <a:pt x="749" y="443"/>
                </a:cubicBezTo>
                <a:cubicBezTo>
                  <a:pt x="738" y="435"/>
                  <a:pt x="738" y="435"/>
                  <a:pt x="738" y="435"/>
                </a:cubicBezTo>
                <a:cubicBezTo>
                  <a:pt x="728" y="427"/>
                  <a:pt x="728" y="427"/>
                  <a:pt x="728" y="427"/>
                </a:cubicBezTo>
                <a:cubicBezTo>
                  <a:pt x="707" y="410"/>
                  <a:pt x="707" y="410"/>
                  <a:pt x="707" y="410"/>
                </a:cubicBezTo>
                <a:cubicBezTo>
                  <a:pt x="704" y="407"/>
                  <a:pt x="700" y="404"/>
                  <a:pt x="697" y="401"/>
                </a:cubicBezTo>
                <a:cubicBezTo>
                  <a:pt x="687" y="392"/>
                  <a:pt x="687" y="392"/>
                  <a:pt x="687" y="392"/>
                </a:cubicBezTo>
                <a:cubicBezTo>
                  <a:pt x="667" y="373"/>
                  <a:pt x="667" y="373"/>
                  <a:pt x="667" y="373"/>
                </a:cubicBezTo>
                <a:cubicBezTo>
                  <a:pt x="661" y="367"/>
                  <a:pt x="655" y="361"/>
                  <a:pt x="649" y="354"/>
                </a:cubicBezTo>
                <a:cubicBezTo>
                  <a:pt x="630" y="334"/>
                  <a:pt x="630" y="334"/>
                  <a:pt x="630" y="334"/>
                </a:cubicBezTo>
                <a:cubicBezTo>
                  <a:pt x="626" y="329"/>
                  <a:pt x="626" y="329"/>
                  <a:pt x="626" y="329"/>
                </a:cubicBezTo>
                <a:cubicBezTo>
                  <a:pt x="621" y="324"/>
                  <a:pt x="621" y="324"/>
                  <a:pt x="621" y="32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6" y="293"/>
                  <a:pt x="596" y="293"/>
                  <a:pt x="596" y="293"/>
                </a:cubicBezTo>
                <a:cubicBezTo>
                  <a:pt x="593" y="289"/>
                  <a:pt x="590" y="286"/>
                  <a:pt x="587" y="282"/>
                </a:cubicBezTo>
                <a:cubicBezTo>
                  <a:pt x="579" y="271"/>
                  <a:pt x="579" y="271"/>
                  <a:pt x="579" y="271"/>
                </a:cubicBezTo>
                <a:cubicBezTo>
                  <a:pt x="574" y="264"/>
                  <a:pt x="569" y="257"/>
                  <a:pt x="563" y="249"/>
                </a:cubicBezTo>
                <a:cubicBezTo>
                  <a:pt x="558" y="242"/>
                  <a:pt x="554" y="234"/>
                  <a:pt x="549" y="227"/>
                </a:cubicBezTo>
                <a:cubicBezTo>
                  <a:pt x="534" y="204"/>
                  <a:pt x="534" y="204"/>
                  <a:pt x="534" y="204"/>
                </a:cubicBezTo>
                <a:cubicBezTo>
                  <a:pt x="531" y="198"/>
                  <a:pt x="528" y="192"/>
                  <a:pt x="525" y="186"/>
                </a:cubicBezTo>
                <a:cubicBezTo>
                  <a:pt x="522" y="187"/>
                  <a:pt x="519" y="187"/>
                  <a:pt x="516" y="187"/>
                </a:cubicBezTo>
                <a:cubicBezTo>
                  <a:pt x="510" y="187"/>
                  <a:pt x="505" y="186"/>
                  <a:pt x="501" y="184"/>
                </a:cubicBezTo>
                <a:cubicBezTo>
                  <a:pt x="499" y="186"/>
                  <a:pt x="497" y="188"/>
                  <a:pt x="495" y="191"/>
                </a:cubicBezTo>
                <a:cubicBezTo>
                  <a:pt x="486" y="202"/>
                  <a:pt x="478" y="213"/>
                  <a:pt x="470" y="225"/>
                </a:cubicBezTo>
                <a:cubicBezTo>
                  <a:pt x="466" y="231"/>
                  <a:pt x="462" y="237"/>
                  <a:pt x="458" y="242"/>
                </a:cubicBezTo>
                <a:cubicBezTo>
                  <a:pt x="456" y="245"/>
                  <a:pt x="453" y="248"/>
                  <a:pt x="452" y="251"/>
                </a:cubicBezTo>
                <a:cubicBezTo>
                  <a:pt x="446" y="260"/>
                  <a:pt x="446" y="260"/>
                  <a:pt x="446" y="260"/>
                </a:cubicBezTo>
                <a:cubicBezTo>
                  <a:pt x="423" y="296"/>
                  <a:pt x="423" y="296"/>
                  <a:pt x="423" y="296"/>
                </a:cubicBezTo>
                <a:cubicBezTo>
                  <a:pt x="419" y="304"/>
                  <a:pt x="414" y="313"/>
                  <a:pt x="409" y="321"/>
                </a:cubicBezTo>
                <a:cubicBezTo>
                  <a:pt x="415" y="327"/>
                  <a:pt x="418" y="335"/>
                  <a:pt x="418" y="344"/>
                </a:cubicBezTo>
                <a:cubicBezTo>
                  <a:pt x="418" y="348"/>
                  <a:pt x="417" y="352"/>
                  <a:pt x="416" y="356"/>
                </a:cubicBezTo>
                <a:cubicBezTo>
                  <a:pt x="420" y="359"/>
                  <a:pt x="424" y="362"/>
                  <a:pt x="428" y="365"/>
                </a:cubicBezTo>
                <a:cubicBezTo>
                  <a:pt x="436" y="371"/>
                  <a:pt x="436" y="371"/>
                  <a:pt x="436" y="371"/>
                </a:cubicBezTo>
                <a:cubicBezTo>
                  <a:pt x="438" y="373"/>
                  <a:pt x="440" y="375"/>
                  <a:pt x="443" y="377"/>
                </a:cubicBezTo>
                <a:cubicBezTo>
                  <a:pt x="448" y="382"/>
                  <a:pt x="453" y="386"/>
                  <a:pt x="457" y="390"/>
                </a:cubicBezTo>
                <a:cubicBezTo>
                  <a:pt x="462" y="395"/>
                  <a:pt x="467" y="399"/>
                  <a:pt x="472" y="403"/>
                </a:cubicBezTo>
                <a:cubicBezTo>
                  <a:pt x="477" y="407"/>
                  <a:pt x="482" y="412"/>
                  <a:pt x="486" y="416"/>
                </a:cubicBezTo>
                <a:cubicBezTo>
                  <a:pt x="495" y="425"/>
                  <a:pt x="504" y="434"/>
                  <a:pt x="512" y="443"/>
                </a:cubicBezTo>
                <a:cubicBezTo>
                  <a:pt x="514" y="445"/>
                  <a:pt x="517" y="448"/>
                  <a:pt x="519" y="450"/>
                </a:cubicBezTo>
                <a:cubicBezTo>
                  <a:pt x="521" y="452"/>
                  <a:pt x="523" y="454"/>
                  <a:pt x="525" y="457"/>
                </a:cubicBezTo>
                <a:cubicBezTo>
                  <a:pt x="529" y="461"/>
                  <a:pt x="533" y="466"/>
                  <a:pt x="537" y="470"/>
                </a:cubicBezTo>
                <a:cubicBezTo>
                  <a:pt x="538" y="471"/>
                  <a:pt x="538" y="472"/>
                  <a:pt x="539" y="473"/>
                </a:cubicBezTo>
                <a:close/>
                <a:moveTo>
                  <a:pt x="757" y="440"/>
                </a:moveTo>
                <a:cubicBezTo>
                  <a:pt x="763" y="434"/>
                  <a:pt x="772" y="430"/>
                  <a:pt x="781" y="430"/>
                </a:cubicBezTo>
                <a:cubicBezTo>
                  <a:pt x="788" y="430"/>
                  <a:pt x="793" y="432"/>
                  <a:pt x="798" y="435"/>
                </a:cubicBezTo>
                <a:cubicBezTo>
                  <a:pt x="800" y="423"/>
                  <a:pt x="800" y="412"/>
                  <a:pt x="800" y="400"/>
                </a:cubicBezTo>
                <a:cubicBezTo>
                  <a:pt x="800" y="256"/>
                  <a:pt x="724" y="130"/>
                  <a:pt x="610" y="60"/>
                </a:cubicBezTo>
                <a:cubicBezTo>
                  <a:pt x="603" y="68"/>
                  <a:pt x="595" y="75"/>
                  <a:pt x="587" y="83"/>
                </a:cubicBezTo>
                <a:cubicBezTo>
                  <a:pt x="579" y="91"/>
                  <a:pt x="572" y="99"/>
                  <a:pt x="564" y="107"/>
                </a:cubicBezTo>
                <a:cubicBezTo>
                  <a:pt x="543" y="131"/>
                  <a:pt x="543" y="131"/>
                  <a:pt x="543" y="131"/>
                </a:cubicBezTo>
                <a:cubicBezTo>
                  <a:pt x="548" y="137"/>
                  <a:pt x="551" y="144"/>
                  <a:pt x="551" y="153"/>
                </a:cubicBezTo>
                <a:cubicBezTo>
                  <a:pt x="551" y="162"/>
                  <a:pt x="547" y="171"/>
                  <a:pt x="541" y="177"/>
                </a:cubicBezTo>
                <a:cubicBezTo>
                  <a:pt x="551" y="194"/>
                  <a:pt x="551" y="194"/>
                  <a:pt x="551" y="194"/>
                </a:cubicBezTo>
                <a:cubicBezTo>
                  <a:pt x="566" y="216"/>
                  <a:pt x="566" y="216"/>
                  <a:pt x="566" y="216"/>
                </a:cubicBezTo>
                <a:cubicBezTo>
                  <a:pt x="570" y="223"/>
                  <a:pt x="575" y="231"/>
                  <a:pt x="580" y="238"/>
                </a:cubicBezTo>
                <a:cubicBezTo>
                  <a:pt x="585" y="245"/>
                  <a:pt x="590" y="252"/>
                  <a:pt x="596" y="259"/>
                </a:cubicBezTo>
                <a:cubicBezTo>
                  <a:pt x="603" y="270"/>
                  <a:pt x="603" y="270"/>
                  <a:pt x="603" y="270"/>
                </a:cubicBezTo>
                <a:cubicBezTo>
                  <a:pt x="606" y="274"/>
                  <a:pt x="608" y="277"/>
                  <a:pt x="611" y="281"/>
                </a:cubicBezTo>
                <a:cubicBezTo>
                  <a:pt x="628" y="302"/>
                  <a:pt x="628" y="302"/>
                  <a:pt x="628" y="302"/>
                </a:cubicBezTo>
                <a:cubicBezTo>
                  <a:pt x="636" y="312"/>
                  <a:pt x="636" y="312"/>
                  <a:pt x="636" y="312"/>
                </a:cubicBezTo>
                <a:cubicBezTo>
                  <a:pt x="640" y="317"/>
                  <a:pt x="640" y="317"/>
                  <a:pt x="640" y="317"/>
                </a:cubicBezTo>
                <a:cubicBezTo>
                  <a:pt x="644" y="322"/>
                  <a:pt x="644" y="322"/>
                  <a:pt x="644" y="322"/>
                </a:cubicBezTo>
                <a:cubicBezTo>
                  <a:pt x="661" y="342"/>
                  <a:pt x="661" y="342"/>
                  <a:pt x="661" y="342"/>
                </a:cubicBezTo>
                <a:cubicBezTo>
                  <a:pt x="667" y="349"/>
                  <a:pt x="673" y="356"/>
                  <a:pt x="679" y="362"/>
                </a:cubicBezTo>
                <a:cubicBezTo>
                  <a:pt x="697" y="381"/>
                  <a:pt x="697" y="381"/>
                  <a:pt x="697" y="381"/>
                </a:cubicBezTo>
                <a:cubicBezTo>
                  <a:pt x="706" y="391"/>
                  <a:pt x="706" y="391"/>
                  <a:pt x="706" y="391"/>
                </a:cubicBezTo>
                <a:cubicBezTo>
                  <a:pt x="709" y="394"/>
                  <a:pt x="712" y="397"/>
                  <a:pt x="716" y="401"/>
                </a:cubicBezTo>
                <a:cubicBezTo>
                  <a:pt x="735" y="419"/>
                  <a:pt x="735" y="419"/>
                  <a:pt x="735" y="419"/>
                </a:cubicBezTo>
                <a:cubicBezTo>
                  <a:pt x="744" y="429"/>
                  <a:pt x="744" y="429"/>
                  <a:pt x="744" y="429"/>
                </a:cubicBezTo>
                <a:cubicBezTo>
                  <a:pt x="754" y="438"/>
                  <a:pt x="754" y="438"/>
                  <a:pt x="754" y="438"/>
                </a:cubicBezTo>
                <a:cubicBezTo>
                  <a:pt x="755" y="439"/>
                  <a:pt x="756" y="439"/>
                  <a:pt x="757" y="440"/>
                </a:cubicBezTo>
                <a:close/>
                <a:moveTo>
                  <a:pt x="167" y="725"/>
                </a:moveTo>
                <a:cubicBezTo>
                  <a:pt x="199" y="748"/>
                  <a:pt x="234" y="766"/>
                  <a:pt x="271" y="779"/>
                </a:cubicBezTo>
                <a:cubicBezTo>
                  <a:pt x="270" y="764"/>
                  <a:pt x="270" y="750"/>
                  <a:pt x="270" y="736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03"/>
                  <a:pt x="271" y="703"/>
                  <a:pt x="271" y="703"/>
                </a:cubicBezTo>
                <a:cubicBezTo>
                  <a:pt x="272" y="693"/>
                  <a:pt x="272" y="693"/>
                  <a:pt x="272" y="693"/>
                </a:cubicBezTo>
                <a:cubicBezTo>
                  <a:pt x="273" y="671"/>
                  <a:pt x="273" y="671"/>
                  <a:pt x="273" y="671"/>
                </a:cubicBezTo>
                <a:cubicBezTo>
                  <a:pt x="273" y="669"/>
                  <a:pt x="274" y="667"/>
                  <a:pt x="274" y="665"/>
                </a:cubicBezTo>
                <a:cubicBezTo>
                  <a:pt x="269" y="663"/>
                  <a:pt x="265" y="660"/>
                  <a:pt x="261" y="657"/>
                </a:cubicBezTo>
                <a:cubicBezTo>
                  <a:pt x="259" y="658"/>
                  <a:pt x="257" y="660"/>
                  <a:pt x="254" y="661"/>
                </a:cubicBezTo>
                <a:cubicBezTo>
                  <a:pt x="248" y="666"/>
                  <a:pt x="242" y="670"/>
                  <a:pt x="236" y="675"/>
                </a:cubicBezTo>
                <a:cubicBezTo>
                  <a:pt x="232" y="677"/>
                  <a:pt x="230" y="679"/>
                  <a:pt x="227" y="681"/>
                </a:cubicBezTo>
                <a:cubicBezTo>
                  <a:pt x="224" y="683"/>
                  <a:pt x="221" y="685"/>
                  <a:pt x="219" y="687"/>
                </a:cubicBezTo>
                <a:cubicBezTo>
                  <a:pt x="213" y="691"/>
                  <a:pt x="208" y="694"/>
                  <a:pt x="204" y="698"/>
                </a:cubicBezTo>
                <a:cubicBezTo>
                  <a:pt x="201" y="699"/>
                  <a:pt x="199" y="701"/>
                  <a:pt x="197" y="703"/>
                </a:cubicBezTo>
                <a:cubicBezTo>
                  <a:pt x="195" y="704"/>
                  <a:pt x="193" y="706"/>
                  <a:pt x="191" y="707"/>
                </a:cubicBezTo>
                <a:cubicBezTo>
                  <a:pt x="177" y="718"/>
                  <a:pt x="168" y="725"/>
                  <a:pt x="168" y="725"/>
                </a:cubicBezTo>
                <a:cubicBezTo>
                  <a:pt x="168" y="724"/>
                  <a:pt x="176" y="717"/>
                  <a:pt x="188" y="704"/>
                </a:cubicBezTo>
                <a:cubicBezTo>
                  <a:pt x="195" y="697"/>
                  <a:pt x="203" y="689"/>
                  <a:pt x="213" y="680"/>
                </a:cubicBezTo>
                <a:cubicBezTo>
                  <a:pt x="223" y="671"/>
                  <a:pt x="235" y="662"/>
                  <a:pt x="247" y="651"/>
                </a:cubicBezTo>
                <a:cubicBezTo>
                  <a:pt x="249" y="649"/>
                  <a:pt x="251" y="648"/>
                  <a:pt x="253" y="646"/>
                </a:cubicBezTo>
                <a:cubicBezTo>
                  <a:pt x="251" y="642"/>
                  <a:pt x="250" y="637"/>
                  <a:pt x="250" y="632"/>
                </a:cubicBezTo>
                <a:cubicBezTo>
                  <a:pt x="250" y="630"/>
                  <a:pt x="250" y="629"/>
                  <a:pt x="251" y="627"/>
                </a:cubicBezTo>
                <a:cubicBezTo>
                  <a:pt x="238" y="622"/>
                  <a:pt x="226" y="615"/>
                  <a:pt x="214" y="609"/>
                </a:cubicBezTo>
                <a:cubicBezTo>
                  <a:pt x="204" y="603"/>
                  <a:pt x="204" y="603"/>
                  <a:pt x="204" y="603"/>
                </a:cubicBezTo>
                <a:cubicBezTo>
                  <a:pt x="201" y="601"/>
                  <a:pt x="198" y="599"/>
                  <a:pt x="194" y="597"/>
                </a:cubicBezTo>
                <a:cubicBezTo>
                  <a:pt x="175" y="586"/>
                  <a:pt x="175" y="586"/>
                  <a:pt x="175" y="586"/>
                </a:cubicBezTo>
                <a:cubicBezTo>
                  <a:pt x="165" y="580"/>
                  <a:pt x="165" y="580"/>
                  <a:pt x="165" y="580"/>
                </a:cubicBezTo>
                <a:cubicBezTo>
                  <a:pt x="156" y="574"/>
                  <a:pt x="156" y="574"/>
                  <a:pt x="156" y="574"/>
                </a:cubicBezTo>
                <a:cubicBezTo>
                  <a:pt x="150" y="569"/>
                  <a:pt x="143" y="565"/>
                  <a:pt x="137" y="561"/>
                </a:cubicBezTo>
                <a:cubicBezTo>
                  <a:pt x="131" y="557"/>
                  <a:pt x="125" y="552"/>
                  <a:pt x="119" y="548"/>
                </a:cubicBezTo>
                <a:cubicBezTo>
                  <a:pt x="101" y="534"/>
                  <a:pt x="101" y="534"/>
                  <a:pt x="101" y="534"/>
                </a:cubicBezTo>
                <a:cubicBezTo>
                  <a:pt x="95" y="530"/>
                  <a:pt x="89" y="525"/>
                  <a:pt x="83" y="520"/>
                </a:cubicBezTo>
                <a:cubicBezTo>
                  <a:pt x="66" y="505"/>
                  <a:pt x="66" y="505"/>
                  <a:pt x="66" y="505"/>
                </a:cubicBezTo>
                <a:cubicBezTo>
                  <a:pt x="60" y="501"/>
                  <a:pt x="55" y="495"/>
                  <a:pt x="49" y="490"/>
                </a:cubicBezTo>
                <a:cubicBezTo>
                  <a:pt x="44" y="485"/>
                  <a:pt x="38" y="480"/>
                  <a:pt x="33" y="475"/>
                </a:cubicBezTo>
                <a:cubicBezTo>
                  <a:pt x="23" y="464"/>
                  <a:pt x="12" y="453"/>
                  <a:pt x="2" y="442"/>
                </a:cubicBezTo>
                <a:cubicBezTo>
                  <a:pt x="14" y="559"/>
                  <a:pt x="77" y="661"/>
                  <a:pt x="167" y="725"/>
                </a:cubicBezTo>
                <a:close/>
                <a:moveTo>
                  <a:pt x="60" y="189"/>
                </a:moveTo>
                <a:cubicBezTo>
                  <a:pt x="22" y="250"/>
                  <a:pt x="0" y="322"/>
                  <a:pt x="0" y="400"/>
                </a:cubicBezTo>
                <a:cubicBezTo>
                  <a:pt x="0" y="402"/>
                  <a:pt x="0" y="403"/>
                  <a:pt x="0" y="404"/>
                </a:cubicBezTo>
                <a:cubicBezTo>
                  <a:pt x="0" y="404"/>
                  <a:pt x="8" y="399"/>
                  <a:pt x="22" y="391"/>
                </a:cubicBezTo>
                <a:cubicBezTo>
                  <a:pt x="29" y="387"/>
                  <a:pt x="38" y="381"/>
                  <a:pt x="47" y="375"/>
                </a:cubicBezTo>
                <a:cubicBezTo>
                  <a:pt x="57" y="369"/>
                  <a:pt x="68" y="362"/>
                  <a:pt x="80" y="354"/>
                </a:cubicBezTo>
                <a:cubicBezTo>
                  <a:pt x="83" y="352"/>
                  <a:pt x="86" y="350"/>
                  <a:pt x="89" y="348"/>
                </a:cubicBezTo>
                <a:cubicBezTo>
                  <a:pt x="92" y="346"/>
                  <a:pt x="95" y="344"/>
                  <a:pt x="98" y="342"/>
                </a:cubicBezTo>
                <a:cubicBezTo>
                  <a:pt x="104" y="338"/>
                  <a:pt x="110" y="333"/>
                  <a:pt x="117" y="329"/>
                </a:cubicBezTo>
                <a:cubicBezTo>
                  <a:pt x="124" y="324"/>
                  <a:pt x="130" y="319"/>
                  <a:pt x="137" y="314"/>
                </a:cubicBezTo>
                <a:cubicBezTo>
                  <a:pt x="144" y="309"/>
                  <a:pt x="151" y="304"/>
                  <a:pt x="157" y="299"/>
                </a:cubicBezTo>
                <a:cubicBezTo>
                  <a:pt x="164" y="293"/>
                  <a:pt x="172" y="288"/>
                  <a:pt x="178" y="282"/>
                </a:cubicBezTo>
                <a:cubicBezTo>
                  <a:pt x="185" y="276"/>
                  <a:pt x="192" y="271"/>
                  <a:pt x="199" y="265"/>
                </a:cubicBezTo>
                <a:cubicBezTo>
                  <a:pt x="198" y="261"/>
                  <a:pt x="197" y="257"/>
                  <a:pt x="197" y="253"/>
                </a:cubicBezTo>
                <a:cubicBezTo>
                  <a:pt x="197" y="250"/>
                  <a:pt x="197" y="248"/>
                  <a:pt x="198" y="245"/>
                </a:cubicBezTo>
                <a:cubicBezTo>
                  <a:pt x="191" y="242"/>
                  <a:pt x="185" y="239"/>
                  <a:pt x="178" y="236"/>
                </a:cubicBezTo>
                <a:cubicBezTo>
                  <a:pt x="161" y="229"/>
                  <a:pt x="145" y="221"/>
                  <a:pt x="131" y="216"/>
                </a:cubicBezTo>
                <a:cubicBezTo>
                  <a:pt x="124" y="213"/>
                  <a:pt x="117" y="210"/>
                  <a:pt x="111" y="207"/>
                </a:cubicBezTo>
                <a:cubicBezTo>
                  <a:pt x="104" y="205"/>
                  <a:pt x="99" y="203"/>
                  <a:pt x="93" y="201"/>
                </a:cubicBezTo>
                <a:cubicBezTo>
                  <a:pt x="74" y="194"/>
                  <a:pt x="62" y="189"/>
                  <a:pt x="60" y="189"/>
                </a:cubicBezTo>
                <a:cubicBezTo>
                  <a:pt x="62" y="189"/>
                  <a:pt x="74" y="192"/>
                  <a:pt x="95" y="197"/>
                </a:cubicBezTo>
                <a:cubicBezTo>
                  <a:pt x="106" y="199"/>
                  <a:pt x="119" y="203"/>
                  <a:pt x="134" y="207"/>
                </a:cubicBezTo>
                <a:cubicBezTo>
                  <a:pt x="141" y="209"/>
                  <a:pt x="149" y="212"/>
                  <a:pt x="157" y="215"/>
                </a:cubicBezTo>
                <a:cubicBezTo>
                  <a:pt x="166" y="218"/>
                  <a:pt x="174" y="221"/>
                  <a:pt x="184" y="224"/>
                </a:cubicBezTo>
                <a:cubicBezTo>
                  <a:pt x="190" y="226"/>
                  <a:pt x="197" y="229"/>
                  <a:pt x="204" y="232"/>
                </a:cubicBezTo>
                <a:cubicBezTo>
                  <a:pt x="210" y="223"/>
                  <a:pt x="220" y="218"/>
                  <a:pt x="232" y="218"/>
                </a:cubicBezTo>
                <a:cubicBezTo>
                  <a:pt x="237" y="218"/>
                  <a:pt x="243" y="219"/>
                  <a:pt x="248" y="222"/>
                </a:cubicBezTo>
                <a:cubicBezTo>
                  <a:pt x="251" y="219"/>
                  <a:pt x="251" y="219"/>
                  <a:pt x="251" y="219"/>
                </a:cubicBezTo>
                <a:cubicBezTo>
                  <a:pt x="255" y="216"/>
                  <a:pt x="258" y="212"/>
                  <a:pt x="261" y="209"/>
                </a:cubicBezTo>
                <a:cubicBezTo>
                  <a:pt x="268" y="202"/>
                  <a:pt x="275" y="196"/>
                  <a:pt x="281" y="190"/>
                </a:cubicBezTo>
                <a:cubicBezTo>
                  <a:pt x="288" y="183"/>
                  <a:pt x="294" y="176"/>
                  <a:pt x="300" y="170"/>
                </a:cubicBezTo>
                <a:cubicBezTo>
                  <a:pt x="303" y="167"/>
                  <a:pt x="306" y="164"/>
                  <a:pt x="309" y="160"/>
                </a:cubicBezTo>
                <a:cubicBezTo>
                  <a:pt x="312" y="157"/>
                  <a:pt x="315" y="154"/>
                  <a:pt x="318" y="150"/>
                </a:cubicBezTo>
                <a:cubicBezTo>
                  <a:pt x="324" y="144"/>
                  <a:pt x="330" y="138"/>
                  <a:pt x="336" y="131"/>
                </a:cubicBezTo>
                <a:cubicBezTo>
                  <a:pt x="341" y="125"/>
                  <a:pt x="346" y="119"/>
                  <a:pt x="351" y="112"/>
                </a:cubicBezTo>
                <a:cubicBezTo>
                  <a:pt x="354" y="109"/>
                  <a:pt x="357" y="106"/>
                  <a:pt x="359" y="103"/>
                </a:cubicBezTo>
                <a:cubicBezTo>
                  <a:pt x="360" y="102"/>
                  <a:pt x="362" y="100"/>
                  <a:pt x="363" y="99"/>
                </a:cubicBezTo>
                <a:cubicBezTo>
                  <a:pt x="364" y="97"/>
                  <a:pt x="365" y="96"/>
                  <a:pt x="366" y="94"/>
                </a:cubicBezTo>
                <a:cubicBezTo>
                  <a:pt x="371" y="89"/>
                  <a:pt x="376" y="83"/>
                  <a:pt x="380" y="77"/>
                </a:cubicBezTo>
                <a:cubicBezTo>
                  <a:pt x="389" y="66"/>
                  <a:pt x="396" y="56"/>
                  <a:pt x="403" y="47"/>
                </a:cubicBezTo>
                <a:cubicBezTo>
                  <a:pt x="407" y="42"/>
                  <a:pt x="410" y="38"/>
                  <a:pt x="413" y="34"/>
                </a:cubicBezTo>
                <a:cubicBezTo>
                  <a:pt x="416" y="30"/>
                  <a:pt x="418" y="26"/>
                  <a:pt x="421" y="23"/>
                </a:cubicBezTo>
                <a:cubicBezTo>
                  <a:pt x="425" y="16"/>
                  <a:pt x="429" y="11"/>
                  <a:pt x="432" y="7"/>
                </a:cubicBezTo>
                <a:cubicBezTo>
                  <a:pt x="435" y="4"/>
                  <a:pt x="436" y="2"/>
                  <a:pt x="436" y="2"/>
                </a:cubicBezTo>
                <a:cubicBezTo>
                  <a:pt x="424" y="1"/>
                  <a:pt x="412" y="0"/>
                  <a:pt x="400" y="0"/>
                </a:cubicBezTo>
                <a:cubicBezTo>
                  <a:pt x="257" y="0"/>
                  <a:pt x="131" y="75"/>
                  <a:pt x="60" y="189"/>
                </a:cubicBezTo>
                <a:close/>
                <a:moveTo>
                  <a:pt x="648" y="714"/>
                </a:moveTo>
                <a:cubicBezTo>
                  <a:pt x="633" y="714"/>
                  <a:pt x="618" y="714"/>
                  <a:pt x="603" y="714"/>
                </a:cubicBezTo>
                <a:cubicBezTo>
                  <a:pt x="596" y="714"/>
                  <a:pt x="588" y="713"/>
                  <a:pt x="581" y="713"/>
                </a:cubicBezTo>
                <a:cubicBezTo>
                  <a:pt x="558" y="712"/>
                  <a:pt x="558" y="712"/>
                  <a:pt x="558" y="712"/>
                </a:cubicBezTo>
                <a:cubicBezTo>
                  <a:pt x="551" y="712"/>
                  <a:pt x="543" y="710"/>
                  <a:pt x="536" y="710"/>
                </a:cubicBezTo>
                <a:cubicBezTo>
                  <a:pt x="513" y="707"/>
                  <a:pt x="513" y="707"/>
                  <a:pt x="513" y="707"/>
                </a:cubicBezTo>
                <a:cubicBezTo>
                  <a:pt x="506" y="706"/>
                  <a:pt x="499" y="705"/>
                  <a:pt x="491" y="704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58" y="698"/>
                  <a:pt x="458" y="698"/>
                  <a:pt x="458" y="698"/>
                </a:cubicBezTo>
                <a:cubicBezTo>
                  <a:pt x="447" y="695"/>
                  <a:pt x="447" y="695"/>
                  <a:pt x="447" y="695"/>
                </a:cubicBezTo>
                <a:cubicBezTo>
                  <a:pt x="439" y="694"/>
                  <a:pt x="432" y="692"/>
                  <a:pt x="425" y="690"/>
                </a:cubicBezTo>
                <a:cubicBezTo>
                  <a:pt x="414" y="688"/>
                  <a:pt x="414" y="688"/>
                  <a:pt x="414" y="688"/>
                </a:cubicBezTo>
                <a:cubicBezTo>
                  <a:pt x="410" y="687"/>
                  <a:pt x="406" y="686"/>
                  <a:pt x="403" y="685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66" y="675"/>
                  <a:pt x="352" y="669"/>
                  <a:pt x="338" y="664"/>
                </a:cubicBezTo>
                <a:cubicBezTo>
                  <a:pt x="329" y="661"/>
                  <a:pt x="320" y="658"/>
                  <a:pt x="311" y="654"/>
                </a:cubicBezTo>
                <a:cubicBezTo>
                  <a:pt x="305" y="661"/>
                  <a:pt x="296" y="666"/>
                  <a:pt x="286" y="666"/>
                </a:cubicBezTo>
                <a:cubicBezTo>
                  <a:pt x="284" y="675"/>
                  <a:pt x="283" y="685"/>
                  <a:pt x="281" y="69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78" y="715"/>
                  <a:pt x="278" y="715"/>
                  <a:pt x="278" y="715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4" y="750"/>
                  <a:pt x="273" y="764"/>
                  <a:pt x="271" y="779"/>
                </a:cubicBezTo>
                <a:cubicBezTo>
                  <a:pt x="311" y="793"/>
                  <a:pt x="355" y="800"/>
                  <a:pt x="400" y="800"/>
                </a:cubicBezTo>
                <a:cubicBezTo>
                  <a:pt x="494" y="800"/>
                  <a:pt x="580" y="768"/>
                  <a:pt x="648" y="714"/>
                </a:cubicBezTo>
                <a:close/>
                <a:moveTo>
                  <a:pt x="648" y="714"/>
                </a:moveTo>
                <a:cubicBezTo>
                  <a:pt x="658" y="706"/>
                  <a:pt x="668" y="697"/>
                  <a:pt x="677" y="689"/>
                </a:cubicBezTo>
                <a:cubicBezTo>
                  <a:pt x="730" y="638"/>
                  <a:pt x="769" y="572"/>
                  <a:pt x="788" y="499"/>
                </a:cubicBezTo>
                <a:cubicBezTo>
                  <a:pt x="786" y="499"/>
                  <a:pt x="784" y="500"/>
                  <a:pt x="781" y="500"/>
                </a:cubicBezTo>
                <a:cubicBezTo>
                  <a:pt x="764" y="500"/>
                  <a:pt x="750" y="487"/>
                  <a:pt x="747" y="471"/>
                </a:cubicBezTo>
                <a:cubicBezTo>
                  <a:pt x="742" y="471"/>
                  <a:pt x="737" y="472"/>
                  <a:pt x="731" y="473"/>
                </a:cubicBezTo>
                <a:cubicBezTo>
                  <a:pt x="725" y="473"/>
                  <a:pt x="718" y="475"/>
                  <a:pt x="711" y="476"/>
                </a:cubicBezTo>
                <a:cubicBezTo>
                  <a:pt x="703" y="478"/>
                  <a:pt x="696" y="479"/>
                  <a:pt x="688" y="480"/>
                </a:cubicBezTo>
                <a:cubicBezTo>
                  <a:pt x="680" y="482"/>
                  <a:pt x="671" y="483"/>
                  <a:pt x="663" y="485"/>
                </a:cubicBezTo>
                <a:cubicBezTo>
                  <a:pt x="655" y="487"/>
                  <a:pt x="646" y="489"/>
                  <a:pt x="637" y="491"/>
                </a:cubicBezTo>
                <a:cubicBezTo>
                  <a:pt x="628" y="493"/>
                  <a:pt x="618" y="495"/>
                  <a:pt x="609" y="498"/>
                </a:cubicBezTo>
                <a:cubicBezTo>
                  <a:pt x="603" y="500"/>
                  <a:pt x="596" y="502"/>
                  <a:pt x="589" y="504"/>
                </a:cubicBezTo>
                <a:cubicBezTo>
                  <a:pt x="589" y="504"/>
                  <a:pt x="589" y="504"/>
                  <a:pt x="589" y="504"/>
                </a:cubicBezTo>
                <a:cubicBezTo>
                  <a:pt x="589" y="512"/>
                  <a:pt x="586" y="520"/>
                  <a:pt x="582" y="526"/>
                </a:cubicBezTo>
                <a:cubicBezTo>
                  <a:pt x="595" y="542"/>
                  <a:pt x="606" y="560"/>
                  <a:pt x="616" y="576"/>
                </a:cubicBezTo>
                <a:cubicBezTo>
                  <a:pt x="619" y="580"/>
                  <a:pt x="622" y="584"/>
                  <a:pt x="624" y="588"/>
                </a:cubicBezTo>
                <a:cubicBezTo>
                  <a:pt x="627" y="591"/>
                  <a:pt x="629" y="595"/>
                  <a:pt x="631" y="599"/>
                </a:cubicBezTo>
                <a:cubicBezTo>
                  <a:pt x="635" y="607"/>
                  <a:pt x="639" y="614"/>
                  <a:pt x="643" y="621"/>
                </a:cubicBezTo>
                <a:cubicBezTo>
                  <a:pt x="647" y="628"/>
                  <a:pt x="651" y="634"/>
                  <a:pt x="654" y="640"/>
                </a:cubicBezTo>
                <a:cubicBezTo>
                  <a:pt x="657" y="646"/>
                  <a:pt x="659" y="652"/>
                  <a:pt x="662" y="657"/>
                </a:cubicBezTo>
                <a:cubicBezTo>
                  <a:pt x="667" y="667"/>
                  <a:pt x="671" y="675"/>
                  <a:pt x="673" y="680"/>
                </a:cubicBezTo>
                <a:cubicBezTo>
                  <a:pt x="675" y="685"/>
                  <a:pt x="677" y="688"/>
                  <a:pt x="677" y="688"/>
                </a:cubicBezTo>
                <a:cubicBezTo>
                  <a:pt x="677" y="688"/>
                  <a:pt x="675" y="685"/>
                  <a:pt x="672" y="681"/>
                </a:cubicBezTo>
                <a:cubicBezTo>
                  <a:pt x="669" y="676"/>
                  <a:pt x="664" y="668"/>
                  <a:pt x="658" y="659"/>
                </a:cubicBezTo>
                <a:cubicBezTo>
                  <a:pt x="655" y="654"/>
                  <a:pt x="652" y="649"/>
                  <a:pt x="649" y="643"/>
                </a:cubicBezTo>
                <a:cubicBezTo>
                  <a:pt x="645" y="637"/>
                  <a:pt x="641" y="631"/>
                  <a:pt x="636" y="625"/>
                </a:cubicBezTo>
                <a:cubicBezTo>
                  <a:pt x="632" y="619"/>
                  <a:pt x="627" y="612"/>
                  <a:pt x="622" y="605"/>
                </a:cubicBezTo>
                <a:cubicBezTo>
                  <a:pt x="620" y="601"/>
                  <a:pt x="618" y="597"/>
                  <a:pt x="615" y="594"/>
                </a:cubicBezTo>
                <a:cubicBezTo>
                  <a:pt x="612" y="590"/>
                  <a:pt x="609" y="586"/>
                  <a:pt x="606" y="583"/>
                </a:cubicBezTo>
                <a:cubicBezTo>
                  <a:pt x="601" y="575"/>
                  <a:pt x="595" y="567"/>
                  <a:pt x="589" y="559"/>
                </a:cubicBezTo>
                <a:cubicBezTo>
                  <a:pt x="586" y="555"/>
                  <a:pt x="582" y="551"/>
                  <a:pt x="579" y="547"/>
                </a:cubicBezTo>
                <a:cubicBezTo>
                  <a:pt x="576" y="543"/>
                  <a:pt x="573" y="539"/>
                  <a:pt x="569" y="535"/>
                </a:cubicBezTo>
                <a:cubicBezTo>
                  <a:pt x="565" y="537"/>
                  <a:pt x="560" y="539"/>
                  <a:pt x="554" y="539"/>
                </a:cubicBezTo>
                <a:cubicBezTo>
                  <a:pt x="542" y="539"/>
                  <a:pt x="532" y="533"/>
                  <a:pt x="526" y="523"/>
                </a:cubicBezTo>
                <a:cubicBezTo>
                  <a:pt x="524" y="524"/>
                  <a:pt x="523" y="524"/>
                  <a:pt x="521" y="525"/>
                </a:cubicBezTo>
                <a:cubicBezTo>
                  <a:pt x="511" y="529"/>
                  <a:pt x="501" y="532"/>
                  <a:pt x="491" y="536"/>
                </a:cubicBezTo>
                <a:cubicBezTo>
                  <a:pt x="481" y="540"/>
                  <a:pt x="472" y="544"/>
                  <a:pt x="462" y="548"/>
                </a:cubicBezTo>
                <a:cubicBezTo>
                  <a:pt x="452" y="552"/>
                  <a:pt x="442" y="557"/>
                  <a:pt x="432" y="561"/>
                </a:cubicBezTo>
                <a:cubicBezTo>
                  <a:pt x="427" y="563"/>
                  <a:pt x="422" y="565"/>
                  <a:pt x="418" y="567"/>
                </a:cubicBezTo>
                <a:cubicBezTo>
                  <a:pt x="413" y="570"/>
                  <a:pt x="408" y="572"/>
                  <a:pt x="403" y="574"/>
                </a:cubicBezTo>
                <a:cubicBezTo>
                  <a:pt x="394" y="579"/>
                  <a:pt x="384" y="584"/>
                  <a:pt x="375" y="589"/>
                </a:cubicBezTo>
                <a:cubicBezTo>
                  <a:pt x="366" y="594"/>
                  <a:pt x="357" y="598"/>
                  <a:pt x="348" y="603"/>
                </a:cubicBezTo>
                <a:cubicBezTo>
                  <a:pt x="340" y="608"/>
                  <a:pt x="331" y="613"/>
                  <a:pt x="323" y="618"/>
                </a:cubicBezTo>
                <a:cubicBezTo>
                  <a:pt x="321" y="619"/>
                  <a:pt x="320" y="620"/>
                  <a:pt x="318" y="621"/>
                </a:cubicBezTo>
                <a:cubicBezTo>
                  <a:pt x="319" y="624"/>
                  <a:pt x="320" y="628"/>
                  <a:pt x="320" y="632"/>
                </a:cubicBezTo>
                <a:cubicBezTo>
                  <a:pt x="320" y="632"/>
                  <a:pt x="320" y="633"/>
                  <a:pt x="320" y="634"/>
                </a:cubicBezTo>
                <a:cubicBezTo>
                  <a:pt x="328" y="638"/>
                  <a:pt x="337" y="641"/>
                  <a:pt x="346" y="644"/>
                </a:cubicBezTo>
                <a:cubicBezTo>
                  <a:pt x="366" y="652"/>
                  <a:pt x="366" y="652"/>
                  <a:pt x="366" y="652"/>
                </a:cubicBezTo>
                <a:cubicBezTo>
                  <a:pt x="373" y="654"/>
                  <a:pt x="380" y="657"/>
                  <a:pt x="387" y="659"/>
                </a:cubicBezTo>
                <a:cubicBezTo>
                  <a:pt x="408" y="666"/>
                  <a:pt x="408" y="666"/>
                  <a:pt x="408" y="666"/>
                </a:cubicBezTo>
                <a:cubicBezTo>
                  <a:pt x="412" y="667"/>
                  <a:pt x="415" y="668"/>
                  <a:pt x="419" y="669"/>
                </a:cubicBezTo>
                <a:cubicBezTo>
                  <a:pt x="429" y="672"/>
                  <a:pt x="429" y="672"/>
                  <a:pt x="429" y="672"/>
                </a:cubicBezTo>
                <a:cubicBezTo>
                  <a:pt x="437" y="674"/>
                  <a:pt x="444" y="676"/>
                  <a:pt x="451" y="678"/>
                </a:cubicBezTo>
                <a:cubicBezTo>
                  <a:pt x="462" y="681"/>
                  <a:pt x="462" y="681"/>
                  <a:pt x="462" y="681"/>
                </a:cubicBezTo>
                <a:cubicBezTo>
                  <a:pt x="472" y="684"/>
                  <a:pt x="472" y="684"/>
                  <a:pt x="472" y="684"/>
                </a:cubicBezTo>
                <a:cubicBezTo>
                  <a:pt x="494" y="689"/>
                  <a:pt x="494" y="689"/>
                  <a:pt x="494" y="689"/>
                </a:cubicBezTo>
                <a:cubicBezTo>
                  <a:pt x="501" y="690"/>
                  <a:pt x="508" y="692"/>
                  <a:pt x="516" y="693"/>
                </a:cubicBezTo>
                <a:cubicBezTo>
                  <a:pt x="530" y="696"/>
                  <a:pt x="545" y="699"/>
                  <a:pt x="560" y="702"/>
                </a:cubicBezTo>
                <a:cubicBezTo>
                  <a:pt x="604" y="708"/>
                  <a:pt x="604" y="708"/>
                  <a:pt x="604" y="708"/>
                </a:cubicBezTo>
                <a:cubicBezTo>
                  <a:pt x="619" y="710"/>
                  <a:pt x="633" y="712"/>
                  <a:pt x="648" y="714"/>
                </a:cubicBezTo>
                <a:cubicBezTo>
                  <a:pt x="648" y="704"/>
                  <a:pt x="648" y="704"/>
                  <a:pt x="648" y="704"/>
                </a:cubicBezTo>
                <a:cubicBezTo>
                  <a:pt x="648" y="714"/>
                  <a:pt x="648" y="714"/>
                  <a:pt x="648" y="7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01044" y="1465770"/>
            <a:ext cx="2203412" cy="1008440"/>
            <a:chOff x="868099" y="2797703"/>
            <a:chExt cx="2203412" cy="1008440"/>
          </a:xfrm>
        </p:grpSpPr>
        <p:sp>
          <p:nvSpPr>
            <p:cNvPr id="15" name="Freeform 98"/>
            <p:cNvSpPr>
              <a:spLocks noEditPoints="1"/>
            </p:cNvSpPr>
            <p:nvPr/>
          </p:nvSpPr>
          <p:spPr bwMode="auto">
            <a:xfrm>
              <a:off x="868099" y="2797703"/>
              <a:ext cx="896938" cy="898525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46654" y="2852036"/>
              <a:ext cx="112485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2"/>
                  </a:solidFill>
                  <a:cs typeface="+mn-ea"/>
                  <a:sym typeface="+mn-lt"/>
                </a:rPr>
                <a:t>政策引导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1925801" y="3634646"/>
            <a:ext cx="11248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cs typeface="+mn-ea"/>
                <a:sym typeface="+mn-lt"/>
              </a:rPr>
              <a:t>现实情况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359" y="1672255"/>
            <a:ext cx="720174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zh-CN" sz="2800" dirty="0">
                <a:cs typeface="+mn-ea"/>
              </a:rPr>
              <a:t>光伏扶贫</a:t>
            </a:r>
            <a:r>
              <a:rPr lang="en-US" altLang="zh-CN" sz="2800" dirty="0"/>
              <a:t>“</a:t>
            </a:r>
            <a:r>
              <a:rPr lang="zh-CN" altLang="zh-CN" sz="2800" dirty="0">
                <a:cs typeface="+mn-ea"/>
              </a:rPr>
              <a:t>电</a:t>
            </a:r>
            <a:r>
              <a:rPr lang="en-US" altLang="zh-CN" sz="2800" dirty="0">
                <a:cs typeface="+mn-ea"/>
              </a:rPr>
              <a:t>”</a:t>
            </a:r>
            <a:r>
              <a:rPr lang="zh-CN" altLang="zh-CN" sz="2800" dirty="0">
                <a:cs typeface="+mn-ea"/>
              </a:rPr>
              <a:t>亮脱贫攻坚路</a:t>
            </a:r>
            <a:endParaRPr lang="en-US" altLang="zh-CN" sz="2800" dirty="0">
              <a:cs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/>
              <a:t>    </a:t>
            </a:r>
            <a:endParaRPr lang="zh-CN" altLang="zh-CN" dirty="0">
              <a:cs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48459" y="3587709"/>
            <a:ext cx="7155543" cy="208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zh-CN" altLang="zh-CN" sz="2800" dirty="0"/>
              <a:t>惠普金融突破 </a:t>
            </a:r>
            <a:r>
              <a:rPr lang="en-US" altLang="zh-CN" sz="2800" dirty="0"/>
              <a:t>“</a:t>
            </a:r>
            <a:r>
              <a:rPr lang="zh-CN" altLang="zh-CN" sz="2800" dirty="0"/>
              <a:t>光伏扶贫</a:t>
            </a:r>
            <a:r>
              <a:rPr lang="en-US" altLang="zh-CN" sz="2800" dirty="0"/>
              <a:t>”</a:t>
            </a:r>
            <a:r>
              <a:rPr lang="zh-CN" altLang="zh-CN" sz="2800" dirty="0"/>
              <a:t>资金瓶颈</a:t>
            </a:r>
            <a:endParaRPr lang="en-US" altLang="zh-CN" sz="2800" dirty="0"/>
          </a:p>
          <a:p>
            <a:pPr marL="171450" indent="-171450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800" dirty="0"/>
              <a:t>“</a:t>
            </a:r>
            <a:r>
              <a:rPr lang="zh-CN" altLang="en-US" sz="2800" dirty="0"/>
              <a:t>光伏贷</a:t>
            </a:r>
            <a:r>
              <a:rPr lang="en-US" altLang="zh-CN" sz="2800" dirty="0"/>
              <a:t>”</a:t>
            </a:r>
            <a:r>
              <a:rPr lang="zh-CN" altLang="en-US" sz="2800" dirty="0"/>
              <a:t>应运而生</a:t>
            </a:r>
            <a:endParaRPr lang="en-US" altLang="zh-CN" sz="2800" dirty="0"/>
          </a:p>
          <a:p>
            <a:pPr marL="171450" indent="-171450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800" dirty="0"/>
              <a:t>“</a:t>
            </a:r>
            <a:r>
              <a:rPr lang="zh-CN" altLang="zh-CN" sz="2800" dirty="0"/>
              <a:t>光伏贷</a:t>
            </a:r>
            <a:r>
              <a:rPr lang="en-US" altLang="zh-CN" sz="2800" dirty="0"/>
              <a:t>”</a:t>
            </a:r>
            <a:r>
              <a:rPr lang="zh-CN" altLang="zh-CN" sz="2800" dirty="0"/>
              <a:t>亟待绩效标尺</a:t>
            </a:r>
            <a:endParaRPr lang="en-US" altLang="zh-CN" sz="2800" dirty="0"/>
          </a:p>
        </p:txBody>
      </p:sp>
      <p:sp>
        <p:nvSpPr>
          <p:cNvPr id="31" name="Freeform 12"/>
          <p:cNvSpPr>
            <a:spLocks noEditPoints="1"/>
          </p:cNvSpPr>
          <p:nvPr/>
        </p:nvSpPr>
        <p:spPr bwMode="auto">
          <a:xfrm rot="1054088">
            <a:off x="9539874" y="1045779"/>
            <a:ext cx="1321707" cy="1301006"/>
          </a:xfrm>
          <a:custGeom>
            <a:avLst/>
            <a:gdLst>
              <a:gd name="T0" fmla="*/ 2147483647 w 1022"/>
              <a:gd name="T1" fmla="*/ 2147483647 h 973"/>
              <a:gd name="T2" fmla="*/ 2147483647 w 1022"/>
              <a:gd name="T3" fmla="*/ 2147483647 h 973"/>
              <a:gd name="T4" fmla="*/ 2147483647 w 1022"/>
              <a:gd name="T5" fmla="*/ 2147483647 h 973"/>
              <a:gd name="T6" fmla="*/ 2147483647 w 1022"/>
              <a:gd name="T7" fmla="*/ 2147483647 h 973"/>
              <a:gd name="T8" fmla="*/ 2147483647 w 1022"/>
              <a:gd name="T9" fmla="*/ 2147483647 h 973"/>
              <a:gd name="T10" fmla="*/ 2147483647 w 1022"/>
              <a:gd name="T11" fmla="*/ 2147483647 h 973"/>
              <a:gd name="T12" fmla="*/ 2147483647 w 1022"/>
              <a:gd name="T13" fmla="*/ 2147483647 h 973"/>
              <a:gd name="T14" fmla="*/ 2147483647 w 1022"/>
              <a:gd name="T15" fmla="*/ 2147483647 h 973"/>
              <a:gd name="T16" fmla="*/ 2147483647 w 1022"/>
              <a:gd name="T17" fmla="*/ 2147483647 h 973"/>
              <a:gd name="T18" fmla="*/ 2147483647 w 1022"/>
              <a:gd name="T19" fmla="*/ 2147483647 h 973"/>
              <a:gd name="T20" fmla="*/ 2147483647 w 1022"/>
              <a:gd name="T21" fmla="*/ 2147483647 h 973"/>
              <a:gd name="T22" fmla="*/ 2147483647 w 1022"/>
              <a:gd name="T23" fmla="*/ 2147483647 h 973"/>
              <a:gd name="T24" fmla="*/ 2147483647 w 1022"/>
              <a:gd name="T25" fmla="*/ 2147483647 h 973"/>
              <a:gd name="T26" fmla="*/ 2147483647 w 1022"/>
              <a:gd name="T27" fmla="*/ 2147483647 h 973"/>
              <a:gd name="T28" fmla="*/ 2147483647 w 1022"/>
              <a:gd name="T29" fmla="*/ 2147483647 h 973"/>
              <a:gd name="T30" fmla="*/ 2147483647 w 1022"/>
              <a:gd name="T31" fmla="*/ 2147483647 h 973"/>
              <a:gd name="T32" fmla="*/ 2147483647 w 1022"/>
              <a:gd name="T33" fmla="*/ 2147483647 h 973"/>
              <a:gd name="T34" fmla="*/ 2147483647 w 1022"/>
              <a:gd name="T35" fmla="*/ 2147483647 h 973"/>
              <a:gd name="T36" fmla="*/ 2147483647 w 1022"/>
              <a:gd name="T37" fmla="*/ 2147483647 h 973"/>
              <a:gd name="T38" fmla="*/ 2147483647 w 1022"/>
              <a:gd name="T39" fmla="*/ 2147483647 h 973"/>
              <a:gd name="T40" fmla="*/ 2147483647 w 1022"/>
              <a:gd name="T41" fmla="*/ 2147483647 h 973"/>
              <a:gd name="T42" fmla="*/ 2147483647 w 1022"/>
              <a:gd name="T43" fmla="*/ 2147483647 h 973"/>
              <a:gd name="T44" fmla="*/ 2147483647 w 1022"/>
              <a:gd name="T45" fmla="*/ 2147483647 h 973"/>
              <a:gd name="T46" fmla="*/ 2147483647 w 1022"/>
              <a:gd name="T47" fmla="*/ 2147483647 h 973"/>
              <a:gd name="T48" fmla="*/ 2147483647 w 1022"/>
              <a:gd name="T49" fmla="*/ 2147483647 h 973"/>
              <a:gd name="T50" fmla="*/ 2147483647 w 1022"/>
              <a:gd name="T51" fmla="*/ 2147483647 h 973"/>
              <a:gd name="T52" fmla="*/ 2147483647 w 1022"/>
              <a:gd name="T53" fmla="*/ 2147483647 h 973"/>
              <a:gd name="T54" fmla="*/ 2147483647 w 1022"/>
              <a:gd name="T55" fmla="*/ 2147483647 h 973"/>
              <a:gd name="T56" fmla="*/ 2147483647 w 1022"/>
              <a:gd name="T57" fmla="*/ 2147483647 h 973"/>
              <a:gd name="T58" fmla="*/ 2147483647 w 1022"/>
              <a:gd name="T59" fmla="*/ 2147483647 h 973"/>
              <a:gd name="T60" fmla="*/ 2147483647 w 1022"/>
              <a:gd name="T61" fmla="*/ 2147483647 h 973"/>
              <a:gd name="T62" fmla="*/ 2147483647 w 1022"/>
              <a:gd name="T63" fmla="*/ 2147483647 h 973"/>
              <a:gd name="T64" fmla="*/ 2147483647 w 1022"/>
              <a:gd name="T65" fmla="*/ 2147483647 h 973"/>
              <a:gd name="T66" fmla="*/ 2147483647 w 1022"/>
              <a:gd name="T67" fmla="*/ 2147483647 h 973"/>
              <a:gd name="T68" fmla="*/ 2147483647 w 1022"/>
              <a:gd name="T69" fmla="*/ 2147483647 h 973"/>
              <a:gd name="T70" fmla="*/ 2147483647 w 1022"/>
              <a:gd name="T71" fmla="*/ 2147483647 h 973"/>
              <a:gd name="T72" fmla="*/ 2147483647 w 1022"/>
              <a:gd name="T73" fmla="*/ 2147483647 h 973"/>
              <a:gd name="T74" fmla="*/ 2147483647 w 1022"/>
              <a:gd name="T75" fmla="*/ 2147483647 h 973"/>
              <a:gd name="T76" fmla="*/ 2147483647 w 1022"/>
              <a:gd name="T77" fmla="*/ 2147483647 h 973"/>
              <a:gd name="T78" fmla="*/ 2147483647 w 1022"/>
              <a:gd name="T79" fmla="*/ 2147483647 h 973"/>
              <a:gd name="T80" fmla="*/ 2147483647 w 1022"/>
              <a:gd name="T81" fmla="*/ 2147483647 h 973"/>
              <a:gd name="T82" fmla="*/ 2147483647 w 1022"/>
              <a:gd name="T83" fmla="*/ 2147483647 h 973"/>
              <a:gd name="T84" fmla="*/ 2147483647 w 1022"/>
              <a:gd name="T85" fmla="*/ 2147483647 h 973"/>
              <a:gd name="T86" fmla="*/ 2147483647 w 1022"/>
              <a:gd name="T87" fmla="*/ 2147483647 h 97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研究思路</a:t>
            </a:r>
            <a:endParaRPr lang="zh-CN" altLang="en-US" dirty="0"/>
          </a:p>
        </p:txBody>
      </p:sp>
      <p:pic>
        <p:nvPicPr>
          <p:cNvPr id="5" name="Picture 2" descr="http://dc.office.msn.com.cn/t/83/E048C0F1BEBFCE34915F37209150FDF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16" b="3550"/>
          <a:stretch/>
        </p:blipFill>
        <p:spPr bwMode="auto">
          <a:xfrm>
            <a:off x="6720113" y="3218393"/>
            <a:ext cx="5226551" cy="32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8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12800" y="481222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812800" y="5378892"/>
            <a:ext cx="6604602" cy="54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7733365" y="481222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7733365" y="5378892"/>
            <a:ext cx="411573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6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425882575"/>
              </p:ext>
            </p:extLst>
          </p:nvPr>
        </p:nvGraphicFramePr>
        <p:xfrm>
          <a:off x="0" y="577212"/>
          <a:ext cx="8128000" cy="570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val="1507448956"/>
              </p:ext>
            </p:extLst>
          </p:nvPr>
        </p:nvGraphicFramePr>
        <p:xfrm>
          <a:off x="8467614" y="130645"/>
          <a:ext cx="2339281" cy="5196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6" name="右箭头 35"/>
          <p:cNvSpPr/>
          <p:nvPr/>
        </p:nvSpPr>
        <p:spPr>
          <a:xfrm>
            <a:off x="6319151" y="1168400"/>
            <a:ext cx="1414214" cy="304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5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  <p:bldGraphic spid="33" grpId="0">
        <p:bldAsOne/>
      </p:bldGraphic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01607" y="1679139"/>
            <a:ext cx="5188786" cy="3499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80336" y="2377073"/>
            <a:ext cx="222035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  <a:p>
            <a:pPr algn="ctr"/>
            <a:endParaRPr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cs typeface="+mn-ea"/>
                <a:sym typeface="+mn-lt"/>
              </a:rPr>
              <a:t>宏观视角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470401" y="3270385"/>
            <a:ext cx="3649133" cy="0"/>
          </a:xfrm>
          <a:prstGeom prst="line">
            <a:avLst/>
          </a:prstGeom>
          <a:ln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885957" y="51681"/>
            <a:ext cx="840656" cy="771025"/>
          </a:xfrm>
          <a:custGeom>
            <a:avLst/>
            <a:gdLst>
              <a:gd name="T0" fmla="*/ 2147483647 w 1022"/>
              <a:gd name="T1" fmla="*/ 2147483647 h 973"/>
              <a:gd name="T2" fmla="*/ 2147483647 w 1022"/>
              <a:gd name="T3" fmla="*/ 2147483647 h 973"/>
              <a:gd name="T4" fmla="*/ 2147483647 w 1022"/>
              <a:gd name="T5" fmla="*/ 2147483647 h 973"/>
              <a:gd name="T6" fmla="*/ 2147483647 w 1022"/>
              <a:gd name="T7" fmla="*/ 2147483647 h 973"/>
              <a:gd name="T8" fmla="*/ 2147483647 w 1022"/>
              <a:gd name="T9" fmla="*/ 2147483647 h 973"/>
              <a:gd name="T10" fmla="*/ 2147483647 w 1022"/>
              <a:gd name="T11" fmla="*/ 2147483647 h 973"/>
              <a:gd name="T12" fmla="*/ 2147483647 w 1022"/>
              <a:gd name="T13" fmla="*/ 2147483647 h 973"/>
              <a:gd name="T14" fmla="*/ 2147483647 w 1022"/>
              <a:gd name="T15" fmla="*/ 2147483647 h 973"/>
              <a:gd name="T16" fmla="*/ 2147483647 w 1022"/>
              <a:gd name="T17" fmla="*/ 2147483647 h 973"/>
              <a:gd name="T18" fmla="*/ 2147483647 w 1022"/>
              <a:gd name="T19" fmla="*/ 2147483647 h 973"/>
              <a:gd name="T20" fmla="*/ 2147483647 w 1022"/>
              <a:gd name="T21" fmla="*/ 2147483647 h 973"/>
              <a:gd name="T22" fmla="*/ 2147483647 w 1022"/>
              <a:gd name="T23" fmla="*/ 2147483647 h 973"/>
              <a:gd name="T24" fmla="*/ 2147483647 w 1022"/>
              <a:gd name="T25" fmla="*/ 2147483647 h 973"/>
              <a:gd name="T26" fmla="*/ 2147483647 w 1022"/>
              <a:gd name="T27" fmla="*/ 2147483647 h 973"/>
              <a:gd name="T28" fmla="*/ 2147483647 w 1022"/>
              <a:gd name="T29" fmla="*/ 2147483647 h 973"/>
              <a:gd name="T30" fmla="*/ 2147483647 w 1022"/>
              <a:gd name="T31" fmla="*/ 2147483647 h 973"/>
              <a:gd name="T32" fmla="*/ 2147483647 w 1022"/>
              <a:gd name="T33" fmla="*/ 2147483647 h 973"/>
              <a:gd name="T34" fmla="*/ 2147483647 w 1022"/>
              <a:gd name="T35" fmla="*/ 2147483647 h 973"/>
              <a:gd name="T36" fmla="*/ 2147483647 w 1022"/>
              <a:gd name="T37" fmla="*/ 2147483647 h 973"/>
              <a:gd name="T38" fmla="*/ 2147483647 w 1022"/>
              <a:gd name="T39" fmla="*/ 2147483647 h 973"/>
              <a:gd name="T40" fmla="*/ 2147483647 w 1022"/>
              <a:gd name="T41" fmla="*/ 2147483647 h 973"/>
              <a:gd name="T42" fmla="*/ 2147483647 w 1022"/>
              <a:gd name="T43" fmla="*/ 2147483647 h 973"/>
              <a:gd name="T44" fmla="*/ 2147483647 w 1022"/>
              <a:gd name="T45" fmla="*/ 2147483647 h 973"/>
              <a:gd name="T46" fmla="*/ 2147483647 w 1022"/>
              <a:gd name="T47" fmla="*/ 2147483647 h 973"/>
              <a:gd name="T48" fmla="*/ 2147483647 w 1022"/>
              <a:gd name="T49" fmla="*/ 2147483647 h 973"/>
              <a:gd name="T50" fmla="*/ 2147483647 w 1022"/>
              <a:gd name="T51" fmla="*/ 2147483647 h 973"/>
              <a:gd name="T52" fmla="*/ 2147483647 w 1022"/>
              <a:gd name="T53" fmla="*/ 2147483647 h 973"/>
              <a:gd name="T54" fmla="*/ 2147483647 w 1022"/>
              <a:gd name="T55" fmla="*/ 2147483647 h 973"/>
              <a:gd name="T56" fmla="*/ 2147483647 w 1022"/>
              <a:gd name="T57" fmla="*/ 2147483647 h 973"/>
              <a:gd name="T58" fmla="*/ 2147483647 w 1022"/>
              <a:gd name="T59" fmla="*/ 2147483647 h 973"/>
              <a:gd name="T60" fmla="*/ 2147483647 w 1022"/>
              <a:gd name="T61" fmla="*/ 2147483647 h 973"/>
              <a:gd name="T62" fmla="*/ 2147483647 w 1022"/>
              <a:gd name="T63" fmla="*/ 2147483647 h 973"/>
              <a:gd name="T64" fmla="*/ 2147483647 w 1022"/>
              <a:gd name="T65" fmla="*/ 2147483647 h 973"/>
              <a:gd name="T66" fmla="*/ 2147483647 w 1022"/>
              <a:gd name="T67" fmla="*/ 2147483647 h 973"/>
              <a:gd name="T68" fmla="*/ 2147483647 w 1022"/>
              <a:gd name="T69" fmla="*/ 2147483647 h 973"/>
              <a:gd name="T70" fmla="*/ 2147483647 w 1022"/>
              <a:gd name="T71" fmla="*/ 2147483647 h 973"/>
              <a:gd name="T72" fmla="*/ 2147483647 w 1022"/>
              <a:gd name="T73" fmla="*/ 2147483647 h 973"/>
              <a:gd name="T74" fmla="*/ 2147483647 w 1022"/>
              <a:gd name="T75" fmla="*/ 2147483647 h 973"/>
              <a:gd name="T76" fmla="*/ 2147483647 w 1022"/>
              <a:gd name="T77" fmla="*/ 2147483647 h 973"/>
              <a:gd name="T78" fmla="*/ 2147483647 w 1022"/>
              <a:gd name="T79" fmla="*/ 2147483647 h 973"/>
              <a:gd name="T80" fmla="*/ 2147483647 w 1022"/>
              <a:gd name="T81" fmla="*/ 2147483647 h 973"/>
              <a:gd name="T82" fmla="*/ 2147483647 w 1022"/>
              <a:gd name="T83" fmla="*/ 2147483647 h 973"/>
              <a:gd name="T84" fmla="*/ 2147483647 w 1022"/>
              <a:gd name="T85" fmla="*/ 2147483647 h 973"/>
              <a:gd name="T86" fmla="*/ 2147483647 w 1022"/>
              <a:gd name="T87" fmla="*/ 2147483647 h 97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ln/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73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26054" y="251283"/>
            <a:ext cx="1066800" cy="42703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一、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5014687" cy="42703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超效率</a:t>
            </a:r>
            <a:r>
              <a:rPr lang="en-US" altLang="zh-CN" dirty="0"/>
              <a:t>DEA</a:t>
            </a:r>
            <a:r>
              <a:rPr lang="zh-CN" altLang="en-US" dirty="0"/>
              <a:t>模型</a:t>
            </a:r>
            <a:endParaRPr lang="zh-CN" altLang="en-US" sz="2400" b="0" dirty="0"/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269742"/>
              </p:ext>
            </p:extLst>
          </p:nvPr>
        </p:nvGraphicFramePr>
        <p:xfrm>
          <a:off x="6081483" y="706070"/>
          <a:ext cx="5529944" cy="5244048"/>
        </p:xfrm>
        <a:graphic>
          <a:graphicData uri="http://schemas.openxmlformats.org/drawingml/2006/table">
            <a:tbl>
              <a:tblPr/>
              <a:tblGrid>
                <a:gridCol w="56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7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0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7551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US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指标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397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时间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指标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数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</a:t>
                      </a:r>
                      <a:endParaRPr lang="en-US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930">
                <a:tc row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投入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农业劳动力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乡村从业人数与乡村总人口的比例</a:t>
                      </a: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）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69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农业资本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农村人均耕地面积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  <a:endParaRPr lang="zh-CN" sz="14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69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农村金融扶贫的资金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人均金融机构贷款余额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  <a:endParaRPr lang="zh-CN" sz="14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13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23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i3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159"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产出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多维减贫综合指数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农村经济发展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农村居民人均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GDP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  <a:endParaRPr lang="zh-CN" altLang="zh-CN" sz="14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69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医疗设施情况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人均床位数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  <a:endParaRPr lang="zh-CN" altLang="zh-CN" sz="14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96" y="1833410"/>
            <a:ext cx="3036346" cy="182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62842" y="3931665"/>
            <a:ext cx="303634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l-GR" altLang="zh-CN" sz="1400" dirty="0"/>
              <a:t>Θ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第i个DMU的技术效率值</a:t>
            </a:r>
            <a:r>
              <a:rPr lang="en-US" altLang="zh-CN" sz="1400" dirty="0"/>
              <a:t>，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l-GR" altLang="zh-CN" sz="1400" dirty="0"/>
              <a:t>θ</a:t>
            </a:r>
            <a:r>
              <a:rPr lang="en-US" altLang="zh-CN" sz="1400" dirty="0"/>
              <a:t>≥1，</a:t>
            </a:r>
            <a:r>
              <a:rPr lang="zh-CN" altLang="en-US" sz="1400" dirty="0"/>
              <a:t>决策</a:t>
            </a:r>
            <a:r>
              <a:rPr lang="en-US" altLang="zh-CN" sz="1400" dirty="0" err="1"/>
              <a:t>单元有效</a:t>
            </a:r>
            <a:r>
              <a:rPr lang="zh-CN" altLang="en-US" sz="1400" dirty="0"/>
              <a:t>；</a:t>
            </a:r>
            <a:r>
              <a:rPr lang="el-GR" altLang="zh-CN" sz="1400" dirty="0"/>
              <a:t>θ≤</a:t>
            </a:r>
            <a:r>
              <a:rPr lang="en-US" altLang="zh-CN" sz="1400" dirty="0"/>
              <a:t>1，无效。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6046" y="2375355"/>
            <a:ext cx="584775" cy="24856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投入产出数据表</a:t>
            </a:r>
          </a:p>
        </p:txBody>
      </p:sp>
    </p:spTree>
    <p:extLst>
      <p:ext uri="{BB962C8B-B14F-4D97-AF65-F5344CB8AC3E}">
        <p14:creationId xmlns:p14="http://schemas.microsoft.com/office/powerpoint/2010/main" val="4681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400005"/>
              </p:ext>
            </p:extLst>
          </p:nvPr>
        </p:nvGraphicFramePr>
        <p:xfrm>
          <a:off x="6545941" y="1198644"/>
          <a:ext cx="5196112" cy="3315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图表" r:id="rId3" imgW="5005250" imgH="2755631" progId="Excel.Chart.8">
                  <p:embed/>
                </p:oleObj>
              </mc:Choice>
              <mc:Fallback>
                <p:oleObj name="图表" r:id="rId3" imgW="5005250" imgH="2755631" progId="Excel.Chart.8">
                  <p:embed/>
                  <p:pic>
                    <p:nvPicPr>
                      <p:cNvPr id="0" name="图表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5941" y="1198644"/>
                        <a:ext cx="5196112" cy="33152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752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68570" y="4699743"/>
            <a:ext cx="96548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/>
              <a:t>分析结果：</a:t>
            </a:r>
            <a:endParaRPr lang="en-US" altLang="zh-CN" sz="2000" b="1" dirty="0"/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000" dirty="0"/>
              <a:t>2013-2014</a:t>
            </a:r>
            <a:r>
              <a:rPr lang="zh-CN" altLang="zh-CN" sz="2000" dirty="0"/>
              <a:t>年，三地的宏观金融扶贫绩效都有显著上升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000" dirty="0"/>
              <a:t>2014-2015</a:t>
            </a:r>
            <a:r>
              <a:rPr lang="zh-CN" altLang="zh-CN" sz="2000" dirty="0"/>
              <a:t>年，神农架林区的扶贫绩效显著下降</a:t>
            </a:r>
            <a:r>
              <a:rPr lang="zh-CN" altLang="en-US" sz="2000" dirty="0"/>
              <a:t>，</a:t>
            </a:r>
            <a:r>
              <a:rPr lang="en-US" altLang="zh-CN" sz="2000" dirty="0"/>
              <a:t>2016</a:t>
            </a:r>
            <a:r>
              <a:rPr lang="zh-CN" altLang="zh-CN" sz="2000" dirty="0"/>
              <a:t>年又出现回调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占位符 2"/>
          <p:cNvSpPr txBox="1">
            <a:spLocks/>
          </p:cNvSpPr>
          <p:nvPr/>
        </p:nvSpPr>
        <p:spPr>
          <a:xfrm>
            <a:off x="1879599" y="634777"/>
            <a:ext cx="5014687" cy="427037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b="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15775"/>
              </p:ext>
            </p:extLst>
          </p:nvPr>
        </p:nvGraphicFramePr>
        <p:xfrm>
          <a:off x="457197" y="1204685"/>
          <a:ext cx="5624282" cy="3309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58709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时间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宏观金融扶贫绩效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5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孝昌县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大悟县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云梦县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应城市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安陆市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江陵县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松滋市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公安县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石首市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监利县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洪湖市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神农架林区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0.884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0.799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0.957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0.928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1.129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1.118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1.154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1.120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1.101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1.127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1.035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1.214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1.008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1.056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1.026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1.152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1.049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1.064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1.103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1.093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1.007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0.852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1.017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1.060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1.102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0.986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1.096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1.091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1.146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1.096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1.008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0.969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86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虚拟解释变量模型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118069"/>
              </p:ext>
            </p:extLst>
          </p:nvPr>
        </p:nvGraphicFramePr>
        <p:xfrm>
          <a:off x="391885" y="1052400"/>
          <a:ext cx="5834745" cy="535904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10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3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383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变量名称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指标定义或赋值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1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zh-CN" sz="18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被解释变量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宏观金融扶贫绩效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宏观金融扶贫绩效值，由上文中</a:t>
                      </a:r>
                      <a:r>
                        <a:rPr lang="en-US" sz="1800" b="0" kern="100" dirty="0">
                          <a:effectLst/>
                          <a:latin typeface="+mn-ea"/>
                          <a:ea typeface="+mn-ea"/>
                        </a:rPr>
                        <a:t>DEA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模型计算得出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ea"/>
                          <a:ea typeface="+mn-ea"/>
                        </a:rPr>
                        <a:t>JRSH</a:t>
                      </a:r>
                      <a:endParaRPr lang="zh-CN" sz="18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解释变量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金融深化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金融机构贷款余额</a:t>
                      </a:r>
                      <a:r>
                        <a:rPr lang="en-US" sz="1800" b="0" kern="100" dirty="0">
                          <a:effectLst/>
                          <a:latin typeface="+mn-ea"/>
                          <a:ea typeface="+mn-ea"/>
                        </a:rPr>
                        <a:t>/GDP</a:t>
                      </a:r>
                      <a:endParaRPr lang="zh-CN" sz="18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+mn-ea"/>
                          <a:ea typeface="+mn-ea"/>
                        </a:rPr>
                        <a:t>JRXL</a:t>
                      </a:r>
                      <a:endParaRPr lang="zh-CN" sz="18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金融中介效率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金融机构贷款余额</a:t>
                      </a:r>
                      <a:r>
                        <a:rPr lang="en-US" sz="1800" b="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存款余额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  <a:latin typeface="+mn-ea"/>
                          <a:ea typeface="+mn-ea"/>
                        </a:rPr>
                        <a:t>CZZC</a:t>
                      </a:r>
                      <a:endParaRPr lang="zh-CN" sz="18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财政支出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财政支出</a:t>
                      </a:r>
                      <a:r>
                        <a:rPr lang="en-US" sz="1800" b="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sz="1800" b="0" kern="100" dirty="0">
                          <a:effectLst/>
                          <a:latin typeface="+mn-ea"/>
                          <a:ea typeface="+mn-ea"/>
                        </a:rPr>
                        <a:t>人口数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03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  <a:latin typeface="+mn-ea"/>
                          <a:ea typeface="+mn-ea"/>
                        </a:rPr>
                        <a:t>GFDK</a:t>
                      </a:r>
                      <a:endParaRPr lang="zh-CN" sz="18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  <a:latin typeface="+mn-ea"/>
                          <a:ea typeface="+mn-ea"/>
                        </a:rPr>
                        <a:t>是否发放“光伏贷”扶贫贷款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6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latin typeface="Times New Roman" pitchFamily="18" charset="0"/>
                          <a:ea typeface="宋体" panose="02010600030101010101" pitchFamily="2" charset="-122"/>
                          <a:cs typeface="Times New Roman" pitchFamily="18" charset="0"/>
                        </a:rPr>
                        <a:t>GFDK</a:t>
                      </a:r>
                      <a:r>
                        <a:rPr lang="zh-CN" altLang="en-US" sz="1800" kern="100" dirty="0">
                          <a:latin typeface="Times New Roman" pitchFamily="18" charset="0"/>
                          <a:ea typeface="宋体" panose="02010600030101010101" pitchFamily="2" charset="-122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800" kern="100" dirty="0">
                          <a:latin typeface="Times New Roman" pitchFamily="18" charset="0"/>
                          <a:ea typeface="宋体" panose="02010600030101010101" pitchFamily="2" charset="-122"/>
                          <a:cs typeface="Times New Roman" pitchFamily="18" charset="0"/>
                        </a:rPr>
                        <a:t>JRSH</a:t>
                      </a:r>
                      <a:endParaRPr lang="zh-CN" sz="18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effectLst/>
                          <a:latin typeface="+mn-ea"/>
                          <a:ea typeface="+mn-ea"/>
                        </a:rPr>
                        <a:t>金融深化与光伏贷款交叉项</a:t>
                      </a:r>
                      <a:endParaRPr lang="zh-CN" sz="18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探究金融深化与光伏贷款交叉项对绩效影响</a:t>
                      </a:r>
                      <a:endParaRPr lang="zh-CN" altLang="zh-CN" sz="18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80" y="5144628"/>
            <a:ext cx="2396550" cy="65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57314" y="2599824"/>
            <a:ext cx="5434686" cy="112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 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GFDK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1i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(GFDK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2i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JRSH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JRSH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JRXL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CZZC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μ</a:t>
            </a:r>
            <a:r>
              <a:rPr lang="en-US" altLang="zh-CN" sz="1200" b="1" kern="100" baseline="-25000" dirty="0" err="1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lang="en-US" altLang="zh-CN" sz="12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endParaRPr lang="zh-CN" altLang="en-US" sz="1200" b="1" kern="0" dirty="0"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3318" y="2126340"/>
            <a:ext cx="664797" cy="375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2400" dirty="0"/>
              <a:t>影响因素的定义与赋值</a:t>
            </a:r>
            <a:r>
              <a:rPr lang="zh-CN" altLang="en-US" sz="2400" dirty="0"/>
              <a:t>表</a:t>
            </a:r>
            <a:endParaRPr lang="zh-CN" altLang="en-US" sz="2400" dirty="0"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78951"/>
              </p:ext>
            </p:extLst>
          </p:nvPr>
        </p:nvGraphicFramePr>
        <p:xfrm>
          <a:off x="7199085" y="4005939"/>
          <a:ext cx="4542971" cy="2008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665"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800" kern="100" dirty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altLang="zh-CN" sz="1800" kern="1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66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800" kern="100" dirty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altLang="zh-CN" sz="1800" kern="100" baseline="-25000" dirty="0">
                          <a:solidFill>
                            <a:schemeClr val="tx1"/>
                          </a:solidFill>
                        </a:rPr>
                        <a:t>2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66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结果</a:t>
                      </a:r>
                    </a:p>
                  </a:txBody>
                  <a:tcPr anchor="ctr">
                    <a:solidFill>
                      <a:srgbClr val="00666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直接、间接影响均不显著</a:t>
                      </a:r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≠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间接影响显著</a:t>
                      </a:r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≠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直接影响显著</a:t>
                      </a:r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≠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≠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直接、间接影响均显著</a:t>
                      </a:r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8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1934</TotalTime>
  <Words>969</Words>
  <Application>Microsoft Office PowerPoint</Application>
  <PresentationFormat>Widescreen</PresentationFormat>
  <Paragraphs>341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黑体</vt:lpstr>
      <vt:lpstr>宋体</vt:lpstr>
      <vt:lpstr>微软雅黑</vt:lpstr>
      <vt:lpstr>Arial</vt:lpstr>
      <vt:lpstr>Calibri</vt:lpstr>
      <vt:lpstr>Century Gothic</vt:lpstr>
      <vt:lpstr>Segoe UI Light</vt:lpstr>
      <vt:lpstr>Times New Roman</vt:lpstr>
      <vt:lpstr>模板页面</vt:lpstr>
      <vt:lpstr>OfficePLUS</vt:lpstr>
      <vt:lpstr>图表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Wind WEI</cp:lastModifiedBy>
  <cp:revision>140</cp:revision>
  <dcterms:created xsi:type="dcterms:W3CDTF">2015-08-18T02:51:41Z</dcterms:created>
  <dcterms:modified xsi:type="dcterms:W3CDTF">2019-09-20T00:53:28Z</dcterms:modified>
</cp:coreProperties>
</file>